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4"/>
  </p:notesMasterIdLst>
  <p:sldIdLst>
    <p:sldId id="256" r:id="rId2"/>
    <p:sldId id="257" r:id="rId3"/>
    <p:sldId id="260" r:id="rId4"/>
    <p:sldId id="263" r:id="rId5"/>
    <p:sldId id="262" r:id="rId6"/>
    <p:sldId id="265" r:id="rId7"/>
    <p:sldId id="266" r:id="rId8"/>
    <p:sldId id="264" r:id="rId9"/>
    <p:sldId id="267" r:id="rId10"/>
    <p:sldId id="268" r:id="rId11"/>
    <p:sldId id="271" r:id="rId12"/>
    <p:sldId id="270" r:id="rId13"/>
    <p:sldId id="258" r:id="rId14"/>
    <p:sldId id="272" r:id="rId15"/>
    <p:sldId id="259" r:id="rId16"/>
    <p:sldId id="273" r:id="rId17"/>
    <p:sldId id="269" r:id="rId18"/>
    <p:sldId id="278" r:id="rId19"/>
    <p:sldId id="261" r:id="rId20"/>
    <p:sldId id="277" r:id="rId21"/>
    <p:sldId id="274" r:id="rId22"/>
    <p:sldId id="275"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sorterViewPr>
    <p:cViewPr>
      <p:scale>
        <a:sx n="46" d="100"/>
        <a:sy n="4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AF17A4-7CBE-430E-88DF-9346D2E6C328}" type="datetimeFigureOut">
              <a:rPr lang="en-US" smtClean="0"/>
              <a:t>5/14/2018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82AEF5-CF75-4AD8-9DA3-3D0E8C9DB0E0}" type="slidenum">
              <a:rPr lang="en-US" smtClean="0"/>
              <a:t>‹#›</a:t>
            </a:fld>
            <a:endParaRPr lang="en-US"/>
          </a:p>
        </p:txBody>
      </p:sp>
    </p:spTree>
    <p:extLst>
      <p:ext uri="{BB962C8B-B14F-4D97-AF65-F5344CB8AC3E}">
        <p14:creationId xmlns:p14="http://schemas.microsoft.com/office/powerpoint/2010/main" val="768928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82AEF5-CF75-4AD8-9DA3-3D0E8C9DB0E0}" type="slidenum">
              <a:rPr lang="en-US" smtClean="0"/>
              <a:t>1</a:t>
            </a:fld>
            <a:endParaRPr lang="en-US"/>
          </a:p>
        </p:txBody>
      </p:sp>
    </p:spTree>
    <p:extLst>
      <p:ext uri="{BB962C8B-B14F-4D97-AF65-F5344CB8AC3E}">
        <p14:creationId xmlns:p14="http://schemas.microsoft.com/office/powerpoint/2010/main" val="3720430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82AEF5-CF75-4AD8-9DA3-3D0E8C9DB0E0}" type="slidenum">
              <a:rPr lang="en-US" smtClean="0"/>
              <a:t>10</a:t>
            </a:fld>
            <a:endParaRPr lang="en-US"/>
          </a:p>
        </p:txBody>
      </p:sp>
    </p:spTree>
    <p:extLst>
      <p:ext uri="{BB962C8B-B14F-4D97-AF65-F5344CB8AC3E}">
        <p14:creationId xmlns:p14="http://schemas.microsoft.com/office/powerpoint/2010/main" val="3720430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82AEF5-CF75-4AD8-9DA3-3D0E8C9DB0E0}" type="slidenum">
              <a:rPr lang="en-US" smtClean="0"/>
              <a:t>11</a:t>
            </a:fld>
            <a:endParaRPr lang="en-US"/>
          </a:p>
        </p:txBody>
      </p:sp>
    </p:spTree>
    <p:extLst>
      <p:ext uri="{BB962C8B-B14F-4D97-AF65-F5344CB8AC3E}">
        <p14:creationId xmlns:p14="http://schemas.microsoft.com/office/powerpoint/2010/main" val="3720430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82AEF5-CF75-4AD8-9DA3-3D0E8C9DB0E0}" type="slidenum">
              <a:rPr lang="en-US" smtClean="0"/>
              <a:t>12</a:t>
            </a:fld>
            <a:endParaRPr lang="en-US"/>
          </a:p>
        </p:txBody>
      </p:sp>
    </p:spTree>
    <p:extLst>
      <p:ext uri="{BB962C8B-B14F-4D97-AF65-F5344CB8AC3E}">
        <p14:creationId xmlns:p14="http://schemas.microsoft.com/office/powerpoint/2010/main" val="3720430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82AEF5-CF75-4AD8-9DA3-3D0E8C9DB0E0}" type="slidenum">
              <a:rPr lang="en-US" smtClean="0"/>
              <a:t>13</a:t>
            </a:fld>
            <a:endParaRPr lang="en-US"/>
          </a:p>
        </p:txBody>
      </p:sp>
    </p:spTree>
    <p:extLst>
      <p:ext uri="{BB962C8B-B14F-4D97-AF65-F5344CB8AC3E}">
        <p14:creationId xmlns:p14="http://schemas.microsoft.com/office/powerpoint/2010/main" val="3720430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82AEF5-CF75-4AD8-9DA3-3D0E8C9DB0E0}" type="slidenum">
              <a:rPr lang="en-US" smtClean="0"/>
              <a:t>14</a:t>
            </a:fld>
            <a:endParaRPr lang="en-US"/>
          </a:p>
        </p:txBody>
      </p:sp>
    </p:spTree>
    <p:extLst>
      <p:ext uri="{BB962C8B-B14F-4D97-AF65-F5344CB8AC3E}">
        <p14:creationId xmlns:p14="http://schemas.microsoft.com/office/powerpoint/2010/main" val="3720430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82AEF5-CF75-4AD8-9DA3-3D0E8C9DB0E0}" type="slidenum">
              <a:rPr lang="en-US" smtClean="0"/>
              <a:t>15</a:t>
            </a:fld>
            <a:endParaRPr lang="en-US"/>
          </a:p>
        </p:txBody>
      </p:sp>
    </p:spTree>
    <p:extLst>
      <p:ext uri="{BB962C8B-B14F-4D97-AF65-F5344CB8AC3E}">
        <p14:creationId xmlns:p14="http://schemas.microsoft.com/office/powerpoint/2010/main" val="3720430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82AEF5-CF75-4AD8-9DA3-3D0E8C9DB0E0}" type="slidenum">
              <a:rPr lang="en-US" smtClean="0"/>
              <a:t>16</a:t>
            </a:fld>
            <a:endParaRPr lang="en-US"/>
          </a:p>
        </p:txBody>
      </p:sp>
    </p:spTree>
    <p:extLst>
      <p:ext uri="{BB962C8B-B14F-4D97-AF65-F5344CB8AC3E}">
        <p14:creationId xmlns:p14="http://schemas.microsoft.com/office/powerpoint/2010/main" val="3720430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82AEF5-CF75-4AD8-9DA3-3D0E8C9DB0E0}" type="slidenum">
              <a:rPr lang="en-US" smtClean="0"/>
              <a:t>17</a:t>
            </a:fld>
            <a:endParaRPr lang="en-US"/>
          </a:p>
        </p:txBody>
      </p:sp>
    </p:spTree>
    <p:extLst>
      <p:ext uri="{BB962C8B-B14F-4D97-AF65-F5344CB8AC3E}">
        <p14:creationId xmlns:p14="http://schemas.microsoft.com/office/powerpoint/2010/main" val="3720430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82AEF5-CF75-4AD8-9DA3-3D0E8C9DB0E0}" type="slidenum">
              <a:rPr lang="en-US" smtClean="0"/>
              <a:t>18</a:t>
            </a:fld>
            <a:endParaRPr lang="en-US"/>
          </a:p>
        </p:txBody>
      </p:sp>
    </p:spTree>
    <p:extLst>
      <p:ext uri="{BB962C8B-B14F-4D97-AF65-F5344CB8AC3E}">
        <p14:creationId xmlns:p14="http://schemas.microsoft.com/office/powerpoint/2010/main" val="3720430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82AEF5-CF75-4AD8-9DA3-3D0E8C9DB0E0}" type="slidenum">
              <a:rPr lang="en-US" smtClean="0"/>
              <a:t>19</a:t>
            </a:fld>
            <a:endParaRPr lang="en-US"/>
          </a:p>
        </p:txBody>
      </p:sp>
    </p:spTree>
    <p:extLst>
      <p:ext uri="{BB962C8B-B14F-4D97-AF65-F5344CB8AC3E}">
        <p14:creationId xmlns:p14="http://schemas.microsoft.com/office/powerpoint/2010/main" val="3720430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82AEF5-CF75-4AD8-9DA3-3D0E8C9DB0E0}" type="slidenum">
              <a:rPr lang="en-US" smtClean="0"/>
              <a:t>2</a:t>
            </a:fld>
            <a:endParaRPr lang="en-US"/>
          </a:p>
        </p:txBody>
      </p:sp>
    </p:spTree>
    <p:extLst>
      <p:ext uri="{BB962C8B-B14F-4D97-AF65-F5344CB8AC3E}">
        <p14:creationId xmlns:p14="http://schemas.microsoft.com/office/powerpoint/2010/main" val="3720430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82AEF5-CF75-4AD8-9DA3-3D0E8C9DB0E0}" type="slidenum">
              <a:rPr lang="en-US" smtClean="0"/>
              <a:t>20</a:t>
            </a:fld>
            <a:endParaRPr lang="en-US"/>
          </a:p>
        </p:txBody>
      </p:sp>
    </p:spTree>
    <p:extLst>
      <p:ext uri="{BB962C8B-B14F-4D97-AF65-F5344CB8AC3E}">
        <p14:creationId xmlns:p14="http://schemas.microsoft.com/office/powerpoint/2010/main" val="37204304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82AEF5-CF75-4AD8-9DA3-3D0E8C9DB0E0}" type="slidenum">
              <a:rPr lang="en-US" smtClean="0"/>
              <a:t>21</a:t>
            </a:fld>
            <a:endParaRPr lang="en-US"/>
          </a:p>
        </p:txBody>
      </p:sp>
    </p:spTree>
    <p:extLst>
      <p:ext uri="{BB962C8B-B14F-4D97-AF65-F5344CB8AC3E}">
        <p14:creationId xmlns:p14="http://schemas.microsoft.com/office/powerpoint/2010/main" val="3720430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82AEF5-CF75-4AD8-9DA3-3D0E8C9DB0E0}" type="slidenum">
              <a:rPr lang="en-US" smtClean="0"/>
              <a:t>22</a:t>
            </a:fld>
            <a:endParaRPr lang="en-US"/>
          </a:p>
        </p:txBody>
      </p:sp>
    </p:spTree>
    <p:extLst>
      <p:ext uri="{BB962C8B-B14F-4D97-AF65-F5344CB8AC3E}">
        <p14:creationId xmlns:p14="http://schemas.microsoft.com/office/powerpoint/2010/main" val="3720430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82AEF5-CF75-4AD8-9DA3-3D0E8C9DB0E0}" type="slidenum">
              <a:rPr lang="en-US" smtClean="0"/>
              <a:t>3</a:t>
            </a:fld>
            <a:endParaRPr lang="en-US"/>
          </a:p>
        </p:txBody>
      </p:sp>
    </p:spTree>
    <p:extLst>
      <p:ext uri="{BB962C8B-B14F-4D97-AF65-F5344CB8AC3E}">
        <p14:creationId xmlns:p14="http://schemas.microsoft.com/office/powerpoint/2010/main" val="3720430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82AEF5-CF75-4AD8-9DA3-3D0E8C9DB0E0}" type="slidenum">
              <a:rPr lang="en-US" smtClean="0"/>
              <a:t>4</a:t>
            </a:fld>
            <a:endParaRPr lang="en-US"/>
          </a:p>
        </p:txBody>
      </p:sp>
    </p:spTree>
    <p:extLst>
      <p:ext uri="{BB962C8B-B14F-4D97-AF65-F5344CB8AC3E}">
        <p14:creationId xmlns:p14="http://schemas.microsoft.com/office/powerpoint/2010/main" val="3720430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82AEF5-CF75-4AD8-9DA3-3D0E8C9DB0E0}" type="slidenum">
              <a:rPr lang="en-US" smtClean="0"/>
              <a:t>5</a:t>
            </a:fld>
            <a:endParaRPr lang="en-US"/>
          </a:p>
        </p:txBody>
      </p:sp>
    </p:spTree>
    <p:extLst>
      <p:ext uri="{BB962C8B-B14F-4D97-AF65-F5344CB8AC3E}">
        <p14:creationId xmlns:p14="http://schemas.microsoft.com/office/powerpoint/2010/main" val="3720430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82AEF5-CF75-4AD8-9DA3-3D0E8C9DB0E0}" type="slidenum">
              <a:rPr lang="en-US" smtClean="0"/>
              <a:t>6</a:t>
            </a:fld>
            <a:endParaRPr lang="en-US"/>
          </a:p>
        </p:txBody>
      </p:sp>
    </p:spTree>
    <p:extLst>
      <p:ext uri="{BB962C8B-B14F-4D97-AF65-F5344CB8AC3E}">
        <p14:creationId xmlns:p14="http://schemas.microsoft.com/office/powerpoint/2010/main" val="3720430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82AEF5-CF75-4AD8-9DA3-3D0E8C9DB0E0}" type="slidenum">
              <a:rPr lang="en-US" smtClean="0"/>
              <a:t>7</a:t>
            </a:fld>
            <a:endParaRPr lang="en-US"/>
          </a:p>
        </p:txBody>
      </p:sp>
    </p:spTree>
    <p:extLst>
      <p:ext uri="{BB962C8B-B14F-4D97-AF65-F5344CB8AC3E}">
        <p14:creationId xmlns:p14="http://schemas.microsoft.com/office/powerpoint/2010/main" val="3720430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82AEF5-CF75-4AD8-9DA3-3D0E8C9DB0E0}" type="slidenum">
              <a:rPr lang="en-US" smtClean="0"/>
              <a:t>8</a:t>
            </a:fld>
            <a:endParaRPr lang="en-US"/>
          </a:p>
        </p:txBody>
      </p:sp>
    </p:spTree>
    <p:extLst>
      <p:ext uri="{BB962C8B-B14F-4D97-AF65-F5344CB8AC3E}">
        <p14:creationId xmlns:p14="http://schemas.microsoft.com/office/powerpoint/2010/main" val="3720430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82AEF5-CF75-4AD8-9DA3-3D0E8C9DB0E0}" type="slidenum">
              <a:rPr lang="en-US" smtClean="0"/>
              <a:t>9</a:t>
            </a:fld>
            <a:endParaRPr lang="en-US"/>
          </a:p>
        </p:txBody>
      </p:sp>
    </p:spTree>
    <p:extLst>
      <p:ext uri="{BB962C8B-B14F-4D97-AF65-F5344CB8AC3E}">
        <p14:creationId xmlns:p14="http://schemas.microsoft.com/office/powerpoint/2010/main" val="3720430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5/14/2018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5/14/2018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5/14/2018</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1D8BD707-D9CF-40AE-B4C6-C98DA3205C09}" type="datetimeFigureOut">
              <a:rPr lang="en-US" smtClean="0"/>
              <a:pPr/>
              <a:t>5/14/2018</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hyperlink" Target="mailto:hafiz.master20@yahoo.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9.gif"/></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7.wmf"/><Relationship Id="rId5" Type="http://schemas.openxmlformats.org/officeDocument/2006/relationships/oleObject" Target="../embeddings/oleObject1.bin"/><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0" y="0"/>
            <a:ext cx="9144000" cy="6858000"/>
          </a:xfrm>
          <a:prstGeom prst="rect">
            <a:avLst/>
          </a:prstGeom>
          <a:ln w="88900" cap="sq" cmpd="thickThin">
            <a:solidFill>
              <a:srgbClr val="000000"/>
            </a:solidFill>
            <a:prstDash val="solid"/>
            <a:miter lim="800000"/>
          </a:ln>
          <a:effectLst>
            <a:innerShdw blurRad="76200">
              <a:srgbClr val="000000"/>
            </a:innerShdw>
          </a:effectLst>
        </p:spPr>
      </p:pic>
      <p:sp>
        <p:nvSpPr>
          <p:cNvPr id="3" name="Oval 2"/>
          <p:cNvSpPr/>
          <p:nvPr/>
        </p:nvSpPr>
        <p:spPr>
          <a:xfrm>
            <a:off x="914400" y="1066800"/>
            <a:ext cx="7391400" cy="449580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bn-BD" sz="6600" dirty="0" smtClean="0">
                <a:solidFill>
                  <a:srgbClr val="92D050"/>
                </a:solidFill>
                <a:latin typeface="NikoshBAN" pitchFamily="2" charset="0"/>
                <a:cs typeface="NikoshBAN" pitchFamily="2" charset="0"/>
              </a:rPr>
              <a:t>মাল্টিমিডিয়া ক্লাসে </a:t>
            </a:r>
            <a:r>
              <a:rPr lang="bn-BD" sz="13800" dirty="0" smtClean="0">
                <a:solidFill>
                  <a:srgbClr val="92D050"/>
                </a:solidFill>
                <a:latin typeface="NikoshBAN" pitchFamily="2" charset="0"/>
                <a:cs typeface="NikoshBAN" pitchFamily="2" charset="0"/>
              </a:rPr>
              <a:t>স্বা</a:t>
            </a:r>
            <a:r>
              <a:rPr lang="bn-BD" sz="13800" dirty="0" smtClean="0">
                <a:solidFill>
                  <a:srgbClr val="7030A0"/>
                </a:solidFill>
                <a:latin typeface="NikoshBAN" pitchFamily="2" charset="0"/>
                <a:cs typeface="NikoshBAN" pitchFamily="2" charset="0"/>
              </a:rPr>
              <a:t>গ</a:t>
            </a:r>
            <a:r>
              <a:rPr lang="bn-BD" sz="13800" dirty="0" smtClean="0">
                <a:solidFill>
                  <a:srgbClr val="00B0F0"/>
                </a:solidFill>
                <a:latin typeface="NikoshBAN" pitchFamily="2" charset="0"/>
                <a:cs typeface="NikoshBAN" pitchFamily="2" charset="0"/>
              </a:rPr>
              <a:t>তম</a:t>
            </a:r>
            <a:r>
              <a:rPr lang="bn-BD" sz="13800" dirty="0" smtClean="0">
                <a:latin typeface="NikoshBAN" pitchFamily="2" charset="0"/>
                <a:cs typeface="NikoshBAN" pitchFamily="2" charset="0"/>
              </a:rPr>
              <a:t> </a:t>
            </a:r>
            <a:endParaRPr lang="en-US" sz="13800" dirty="0">
              <a:latin typeface="NikoshBAN" pitchFamily="2" charset="0"/>
              <a:cs typeface="NikoshBAN" pitchFamily="2" charset="0"/>
            </a:endParaRPr>
          </a:p>
        </p:txBody>
      </p:sp>
    </p:spTree>
    <p:extLst>
      <p:ext uri="{BB962C8B-B14F-4D97-AF65-F5344CB8AC3E}">
        <p14:creationId xmlns:p14="http://schemas.microsoft.com/office/powerpoint/2010/main" val="4579247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0" y="0"/>
            <a:ext cx="9144000" cy="6858000"/>
          </a:xfrm>
          <a:prstGeom prst="rect">
            <a:avLst/>
          </a:prstGeom>
          <a:ln w="88900" cap="sq" cmpd="thickThin">
            <a:noFill/>
            <a:prstDash val="solid"/>
            <a:miter lim="800000"/>
          </a:ln>
          <a:effectLst>
            <a:innerShdw blurRad="76200">
              <a:srgbClr val="000000"/>
            </a:innerShdw>
          </a:effectLst>
        </p:spPr>
      </p:pic>
      <p:sp>
        <p:nvSpPr>
          <p:cNvPr id="6" name="Rectangle 5"/>
          <p:cNvSpPr/>
          <p:nvPr/>
        </p:nvSpPr>
        <p:spPr>
          <a:xfrm>
            <a:off x="609600" y="609600"/>
            <a:ext cx="7848600" cy="838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bn-BD" sz="4800" dirty="0" smtClean="0">
                <a:solidFill>
                  <a:schemeClr val="tx1"/>
                </a:solidFill>
                <a:latin typeface="NikoshBAN" pitchFamily="2" charset="0"/>
                <a:cs typeface="NikoshBAN" pitchFamily="2" charset="0"/>
              </a:rPr>
              <a:t>সরব পাঠ </a:t>
            </a:r>
            <a:endParaRPr lang="en-US" sz="4800" dirty="0">
              <a:solidFill>
                <a:schemeClr val="tx1"/>
              </a:solidFill>
              <a:latin typeface="NikoshBAN" pitchFamily="2" charset="0"/>
              <a:cs typeface="NikoshBAN" pitchFamily="2"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1447800"/>
            <a:ext cx="7848600" cy="4724400"/>
          </a:xfrm>
          <a:prstGeom prst="rect">
            <a:avLst/>
          </a:prstGeom>
        </p:spPr>
      </p:pic>
    </p:spTree>
    <p:extLst>
      <p:ext uri="{BB962C8B-B14F-4D97-AF65-F5344CB8AC3E}">
        <p14:creationId xmlns:p14="http://schemas.microsoft.com/office/powerpoint/2010/main" val="14407357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a:ln w="88900" cap="sq" cmpd="thickThin">
            <a:solidFill>
              <a:srgbClr val="000000"/>
            </a:solidFill>
            <a:prstDash val="solid"/>
            <a:miter lim="800000"/>
          </a:ln>
          <a:effectLst>
            <a:innerShdw blurRad="76200">
              <a:srgbClr val="000000"/>
            </a:innerShdw>
          </a:effectLst>
        </p:spPr>
      </p:pic>
      <p:sp>
        <p:nvSpPr>
          <p:cNvPr id="3" name="Rounded Rectangle 2"/>
          <p:cNvSpPr/>
          <p:nvPr/>
        </p:nvSpPr>
        <p:spPr>
          <a:xfrm>
            <a:off x="609600" y="685800"/>
            <a:ext cx="7924800" cy="457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bn-BD" dirty="0" smtClean="0">
              <a:solidFill>
                <a:schemeClr val="tx1"/>
              </a:solidFill>
              <a:latin typeface="NikoshBAN" panose="02000000000000000000" pitchFamily="2" charset="0"/>
              <a:cs typeface="NikoshBAN" panose="02000000000000000000" pitchFamily="2" charset="0"/>
            </a:endParaRPr>
          </a:p>
          <a:p>
            <a:pPr algn="ctr"/>
            <a:r>
              <a:rPr lang="bn-BD" sz="2400" dirty="0" smtClean="0">
                <a:solidFill>
                  <a:schemeClr val="tx1"/>
                </a:solidFill>
                <a:latin typeface="NikoshBAN" panose="02000000000000000000" pitchFamily="2" charset="0"/>
                <a:cs typeface="NikoshBAN" panose="02000000000000000000" pitchFamily="2" charset="0"/>
              </a:rPr>
              <a:t>শব্দার্থ </a:t>
            </a:r>
            <a:r>
              <a:rPr lang="bn-BD" sz="2400" dirty="0">
                <a:solidFill>
                  <a:schemeClr val="tx1"/>
                </a:solidFill>
                <a:latin typeface="NikoshBAN" panose="02000000000000000000" pitchFamily="2" charset="0"/>
                <a:cs typeface="NikoshBAN" panose="02000000000000000000" pitchFamily="2" charset="0"/>
              </a:rPr>
              <a:t>শিখন</a:t>
            </a:r>
            <a:endParaRPr lang="en-US" sz="2400" dirty="0">
              <a:solidFill>
                <a:schemeClr val="tx1"/>
              </a:solidFill>
              <a:latin typeface="NikoshBAN" panose="02000000000000000000" pitchFamily="2" charset="0"/>
              <a:cs typeface="NikoshBAN" panose="02000000000000000000" pitchFamily="2" charset="0"/>
            </a:endParaRPr>
          </a:p>
          <a:p>
            <a:pPr algn="ctr"/>
            <a:endParaRPr lang="en-US" dirty="0"/>
          </a:p>
        </p:txBody>
      </p:sp>
      <p:grpSp>
        <p:nvGrpSpPr>
          <p:cNvPr id="4" name="Group 3"/>
          <p:cNvGrpSpPr/>
          <p:nvPr/>
        </p:nvGrpSpPr>
        <p:grpSpPr>
          <a:xfrm>
            <a:off x="723900" y="1264024"/>
            <a:ext cx="2369820" cy="905436"/>
            <a:chOff x="685800" y="1264024"/>
            <a:chExt cx="2633133" cy="905436"/>
          </a:xfrm>
        </p:grpSpPr>
        <p:sp>
          <p:nvSpPr>
            <p:cNvPr id="6" name="Rounded Rectangle 5"/>
            <p:cNvSpPr/>
            <p:nvPr/>
          </p:nvSpPr>
          <p:spPr>
            <a:xfrm>
              <a:off x="685800" y="1264024"/>
              <a:ext cx="1506070" cy="90543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bn-BD" sz="2000" dirty="0" smtClean="0">
                  <a:latin typeface="NikoshBAN" panose="02000000000000000000" pitchFamily="2" charset="0"/>
                  <a:cs typeface="NikoshBAN" panose="02000000000000000000" pitchFamily="2" charset="0"/>
                </a:rPr>
                <a:t>একটি মুজিবর</a:t>
              </a:r>
              <a:endParaRPr lang="en-US" sz="2000" dirty="0">
                <a:latin typeface="NikoshBAN" panose="02000000000000000000" pitchFamily="2" charset="0"/>
                <a:cs typeface="NikoshBAN" panose="02000000000000000000" pitchFamily="2" charset="0"/>
              </a:endParaRPr>
            </a:p>
          </p:txBody>
        </p:sp>
        <p:sp>
          <p:nvSpPr>
            <p:cNvPr id="9" name="Right Arrow 8"/>
            <p:cNvSpPr/>
            <p:nvPr/>
          </p:nvSpPr>
          <p:spPr>
            <a:xfrm>
              <a:off x="2252133" y="1505725"/>
              <a:ext cx="1066800" cy="551675"/>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800" dirty="0" err="1">
                <a:latin typeface="NikoshBAN" panose="02000000000000000000" pitchFamily="2" charset="0"/>
                <a:cs typeface="NikoshBAN" panose="02000000000000000000" pitchFamily="2" charset="0"/>
              </a:endParaRPr>
            </a:p>
          </p:txBody>
        </p:sp>
      </p:gr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1313881"/>
            <a:ext cx="1636295" cy="972119"/>
          </a:xfrm>
          <a:prstGeom prst="rect">
            <a:avLst/>
          </a:prstGeom>
          <a:ln w="88900" cap="sq" cmpd="thickThin">
            <a:solidFill>
              <a:srgbClr val="000000"/>
            </a:solidFill>
            <a:prstDash val="solid"/>
            <a:miter lim="800000"/>
          </a:ln>
          <a:effectLst>
            <a:innerShdw blurRad="76200">
              <a:srgbClr val="000000"/>
            </a:innerShdw>
          </a:effectLst>
        </p:spPr>
      </p:pic>
      <p:grpSp>
        <p:nvGrpSpPr>
          <p:cNvPr id="31" name="Group 30"/>
          <p:cNvGrpSpPr/>
          <p:nvPr/>
        </p:nvGrpSpPr>
        <p:grpSpPr>
          <a:xfrm>
            <a:off x="5181600" y="1264024"/>
            <a:ext cx="3276600" cy="793376"/>
            <a:chOff x="5181600" y="1264024"/>
            <a:chExt cx="3276600" cy="793376"/>
          </a:xfrm>
        </p:grpSpPr>
        <p:sp>
          <p:nvSpPr>
            <p:cNvPr id="20" name="Rounded Rectangle 19"/>
            <p:cNvSpPr/>
            <p:nvPr/>
          </p:nvSpPr>
          <p:spPr>
            <a:xfrm>
              <a:off x="6096000" y="1264024"/>
              <a:ext cx="2362200" cy="79337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bn-BD" dirty="0" smtClean="0">
                  <a:latin typeface="NikoshBAN" pitchFamily="2" charset="0"/>
                  <a:cs typeface="NikoshBAN" pitchFamily="2" charset="0"/>
                </a:rPr>
                <a:t>একজন মুজিব। জাতির পিতা বঙ্গবন্ধু শেখ মুজিবর রহমান </a:t>
              </a:r>
              <a:endParaRPr lang="en-US" dirty="0">
                <a:latin typeface="NikoshBAN" pitchFamily="2" charset="0"/>
                <a:cs typeface="NikoshBAN" pitchFamily="2" charset="0"/>
              </a:endParaRPr>
            </a:p>
          </p:txBody>
        </p:sp>
        <p:sp>
          <p:nvSpPr>
            <p:cNvPr id="21" name="Right Arrow 20"/>
            <p:cNvSpPr/>
            <p:nvPr/>
          </p:nvSpPr>
          <p:spPr>
            <a:xfrm>
              <a:off x="5181600" y="1447800"/>
              <a:ext cx="914400" cy="551675"/>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800" dirty="0" err="1">
                <a:latin typeface="NikoshBAN" panose="02000000000000000000" pitchFamily="2" charset="0"/>
                <a:cs typeface="NikoshBAN" panose="02000000000000000000" pitchFamily="2" charset="0"/>
              </a:endParaRPr>
            </a:p>
          </p:txBody>
        </p:sp>
      </p:grpSp>
      <p:grpSp>
        <p:nvGrpSpPr>
          <p:cNvPr id="22" name="Group 21"/>
          <p:cNvGrpSpPr/>
          <p:nvPr/>
        </p:nvGrpSpPr>
        <p:grpSpPr>
          <a:xfrm>
            <a:off x="685800" y="2438400"/>
            <a:ext cx="2362200" cy="905436"/>
            <a:chOff x="685800" y="1264024"/>
            <a:chExt cx="2624667" cy="905436"/>
          </a:xfrm>
        </p:grpSpPr>
        <p:sp>
          <p:nvSpPr>
            <p:cNvPr id="23" name="Rounded Rectangle 22"/>
            <p:cNvSpPr/>
            <p:nvPr/>
          </p:nvSpPr>
          <p:spPr>
            <a:xfrm>
              <a:off x="685800" y="1264024"/>
              <a:ext cx="1506070" cy="90543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bn-BD" dirty="0" smtClean="0">
                  <a:latin typeface="NikoshBAN" panose="02000000000000000000" pitchFamily="2" charset="0"/>
                  <a:cs typeface="NikoshBAN" panose="02000000000000000000" pitchFamily="2" charset="0"/>
                </a:rPr>
                <a:t>লক্ষ মুজিবরের কণ্ঠস্বরের ধ্বনি</a:t>
              </a:r>
              <a:endParaRPr lang="en-US" dirty="0">
                <a:latin typeface="NikoshBAN" panose="02000000000000000000" pitchFamily="2" charset="0"/>
                <a:cs typeface="NikoshBAN" panose="02000000000000000000" pitchFamily="2" charset="0"/>
              </a:endParaRPr>
            </a:p>
          </p:txBody>
        </p:sp>
        <p:sp>
          <p:nvSpPr>
            <p:cNvPr id="24" name="Right Arrow 23"/>
            <p:cNvSpPr/>
            <p:nvPr/>
          </p:nvSpPr>
          <p:spPr>
            <a:xfrm>
              <a:off x="2243667" y="1483660"/>
              <a:ext cx="1066800" cy="551675"/>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800" dirty="0" err="1">
                <a:latin typeface="NikoshBAN" panose="02000000000000000000" pitchFamily="2" charset="0"/>
                <a:cs typeface="NikoshBAN" panose="02000000000000000000" pitchFamily="2" charset="0"/>
              </a:endParaRPr>
            </a:p>
          </p:txBody>
        </p:sp>
      </p:grpSp>
      <p:grpSp>
        <p:nvGrpSpPr>
          <p:cNvPr id="25" name="Group 24"/>
          <p:cNvGrpSpPr/>
          <p:nvPr/>
        </p:nvGrpSpPr>
        <p:grpSpPr>
          <a:xfrm>
            <a:off x="685800" y="3818964"/>
            <a:ext cx="2362200" cy="905436"/>
            <a:chOff x="685800" y="1264024"/>
            <a:chExt cx="2624667" cy="905436"/>
          </a:xfrm>
        </p:grpSpPr>
        <p:sp>
          <p:nvSpPr>
            <p:cNvPr id="26" name="Rounded Rectangle 25"/>
            <p:cNvSpPr/>
            <p:nvPr/>
          </p:nvSpPr>
          <p:spPr>
            <a:xfrm>
              <a:off x="685800" y="1264024"/>
              <a:ext cx="1506070" cy="90543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bn-BD" dirty="0">
                  <a:solidFill>
                    <a:schemeClr val="tx1"/>
                  </a:solidFill>
                  <a:latin typeface="NikoshBAN" panose="02000000000000000000" pitchFamily="2" charset="0"/>
                  <a:cs typeface="NikoshBAN" panose="02000000000000000000" pitchFamily="2" charset="0"/>
                </a:rPr>
                <a:t>বিশ্বকবির সোনার বাংলা</a:t>
              </a:r>
              <a:endParaRPr lang="en-US" dirty="0">
                <a:latin typeface="NikoshBAN" panose="02000000000000000000" pitchFamily="2" charset="0"/>
                <a:cs typeface="NikoshBAN" panose="02000000000000000000" pitchFamily="2" charset="0"/>
              </a:endParaRPr>
            </a:p>
          </p:txBody>
        </p:sp>
        <p:sp>
          <p:nvSpPr>
            <p:cNvPr id="27" name="Right Arrow 26"/>
            <p:cNvSpPr/>
            <p:nvPr/>
          </p:nvSpPr>
          <p:spPr>
            <a:xfrm>
              <a:off x="2243667" y="1483660"/>
              <a:ext cx="1066800" cy="551675"/>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800" dirty="0" err="1">
                <a:latin typeface="NikoshBAN" panose="02000000000000000000" pitchFamily="2" charset="0"/>
                <a:cs typeface="NikoshBAN" panose="02000000000000000000" pitchFamily="2" charset="0"/>
              </a:endParaRPr>
            </a:p>
          </p:txBody>
        </p:sp>
      </p:grpSp>
      <p:grpSp>
        <p:nvGrpSpPr>
          <p:cNvPr id="28" name="Group 27"/>
          <p:cNvGrpSpPr/>
          <p:nvPr/>
        </p:nvGrpSpPr>
        <p:grpSpPr>
          <a:xfrm>
            <a:off x="685800" y="5114364"/>
            <a:ext cx="2362200" cy="905436"/>
            <a:chOff x="685800" y="1264024"/>
            <a:chExt cx="2624667" cy="905436"/>
          </a:xfrm>
        </p:grpSpPr>
        <p:sp>
          <p:nvSpPr>
            <p:cNvPr id="29" name="Rounded Rectangle 28"/>
            <p:cNvSpPr/>
            <p:nvPr/>
          </p:nvSpPr>
          <p:spPr>
            <a:xfrm>
              <a:off x="685800" y="1264024"/>
              <a:ext cx="1506070" cy="90543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bn-BD" dirty="0">
                  <a:solidFill>
                    <a:schemeClr val="tx1"/>
                  </a:solidFill>
                  <a:latin typeface="NikoshBAN" panose="02000000000000000000" pitchFamily="2" charset="0"/>
                  <a:cs typeface="NikoshBAN" panose="02000000000000000000" pitchFamily="2" charset="0"/>
                </a:rPr>
                <a:t>নজরুলের বাংলাদেশ</a:t>
              </a:r>
              <a:endParaRPr lang="en-US" dirty="0">
                <a:latin typeface="NikoshBAN" panose="02000000000000000000" pitchFamily="2" charset="0"/>
                <a:cs typeface="NikoshBAN" panose="02000000000000000000" pitchFamily="2" charset="0"/>
              </a:endParaRPr>
            </a:p>
          </p:txBody>
        </p:sp>
        <p:sp>
          <p:nvSpPr>
            <p:cNvPr id="30" name="Right Arrow 29"/>
            <p:cNvSpPr/>
            <p:nvPr/>
          </p:nvSpPr>
          <p:spPr>
            <a:xfrm>
              <a:off x="2243667" y="1483660"/>
              <a:ext cx="1066800" cy="551675"/>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800" dirty="0" err="1">
                <a:latin typeface="NikoshBAN" panose="02000000000000000000" pitchFamily="2" charset="0"/>
                <a:cs typeface="NikoshBAN" panose="02000000000000000000" pitchFamily="2" charset="0"/>
              </a:endParaRPr>
            </a:p>
          </p:txBody>
        </p:sp>
      </p:grpSp>
      <p:grpSp>
        <p:nvGrpSpPr>
          <p:cNvPr id="32" name="Group 31"/>
          <p:cNvGrpSpPr/>
          <p:nvPr/>
        </p:nvGrpSpPr>
        <p:grpSpPr>
          <a:xfrm>
            <a:off x="5181600" y="2438400"/>
            <a:ext cx="3276600" cy="793376"/>
            <a:chOff x="5181600" y="1264024"/>
            <a:chExt cx="3276600" cy="793376"/>
          </a:xfrm>
        </p:grpSpPr>
        <p:sp>
          <p:nvSpPr>
            <p:cNvPr id="33" name="Rounded Rectangle 32"/>
            <p:cNvSpPr/>
            <p:nvPr/>
          </p:nvSpPr>
          <p:spPr>
            <a:xfrm>
              <a:off x="6096000" y="1264024"/>
              <a:ext cx="2362200" cy="79337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bn-BD" dirty="0" smtClean="0">
                  <a:latin typeface="NikoshBAN" pitchFamily="2" charset="0"/>
                  <a:cs typeface="NikoshBAN" pitchFamily="2" charset="0"/>
                </a:rPr>
                <a:t>একাত্তরে বঙ্গবন্ধুর বজ্রকণ্ঠে স্বাধীনতা আহবানে বাঙালি গর্জে ঊঠেছিল। </a:t>
              </a:r>
              <a:endParaRPr lang="en-US" dirty="0">
                <a:latin typeface="NikoshBAN" pitchFamily="2" charset="0"/>
                <a:cs typeface="NikoshBAN" pitchFamily="2" charset="0"/>
              </a:endParaRPr>
            </a:p>
          </p:txBody>
        </p:sp>
        <p:sp>
          <p:nvSpPr>
            <p:cNvPr id="34" name="Right Arrow 33"/>
            <p:cNvSpPr/>
            <p:nvPr/>
          </p:nvSpPr>
          <p:spPr>
            <a:xfrm>
              <a:off x="5181600" y="1447800"/>
              <a:ext cx="914400" cy="551675"/>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800" dirty="0" err="1">
                <a:latin typeface="NikoshBAN" panose="02000000000000000000" pitchFamily="2" charset="0"/>
                <a:cs typeface="NikoshBAN" panose="02000000000000000000" pitchFamily="2" charset="0"/>
              </a:endParaRPr>
            </a:p>
          </p:txBody>
        </p:sp>
      </p:grpSp>
      <p:grpSp>
        <p:nvGrpSpPr>
          <p:cNvPr id="35" name="Group 34"/>
          <p:cNvGrpSpPr/>
          <p:nvPr/>
        </p:nvGrpSpPr>
        <p:grpSpPr>
          <a:xfrm>
            <a:off x="5181600" y="3581400"/>
            <a:ext cx="3276600" cy="1295400"/>
            <a:chOff x="5181600" y="1035424"/>
            <a:chExt cx="3276600" cy="1295400"/>
          </a:xfrm>
        </p:grpSpPr>
        <p:sp>
          <p:nvSpPr>
            <p:cNvPr id="36" name="Rounded Rectangle 35"/>
            <p:cNvSpPr/>
            <p:nvPr/>
          </p:nvSpPr>
          <p:spPr>
            <a:xfrm>
              <a:off x="6096000" y="1035424"/>
              <a:ext cx="2362200" cy="12954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bn-BD" sz="1600" dirty="0">
                  <a:solidFill>
                    <a:schemeClr val="tx1"/>
                  </a:solidFill>
                  <a:latin typeface="NikoshBAN" pitchFamily="2" charset="0"/>
                  <a:cs typeface="NikoshBAN" pitchFamily="2" charset="0"/>
                </a:rPr>
                <a:t>বিশ্বকবি রবীন্দ্রনাথ ঠাকুর তাঁর রচিত একটি দেশাত্মবোধক গানে এই দেশকে সোনার বাংলা বলে অভিহিত করেছেন- যা আমাদের জাতীয় সংগীত হিসেবে স্বীকৃত। </a:t>
              </a:r>
            </a:p>
          </p:txBody>
        </p:sp>
        <p:sp>
          <p:nvSpPr>
            <p:cNvPr id="37" name="Right Arrow 36"/>
            <p:cNvSpPr/>
            <p:nvPr/>
          </p:nvSpPr>
          <p:spPr>
            <a:xfrm>
              <a:off x="5181600" y="1447800"/>
              <a:ext cx="914400" cy="551675"/>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800" dirty="0" err="1">
                <a:latin typeface="NikoshBAN" panose="02000000000000000000" pitchFamily="2" charset="0"/>
                <a:cs typeface="NikoshBAN" panose="02000000000000000000" pitchFamily="2" charset="0"/>
              </a:endParaRPr>
            </a:p>
          </p:txBody>
        </p:sp>
      </p:grpSp>
      <p:grpSp>
        <p:nvGrpSpPr>
          <p:cNvPr id="38" name="Group 37"/>
          <p:cNvGrpSpPr/>
          <p:nvPr/>
        </p:nvGrpSpPr>
        <p:grpSpPr>
          <a:xfrm>
            <a:off x="5181600" y="4953000"/>
            <a:ext cx="3276600" cy="1219200"/>
            <a:chOff x="5181600" y="990600"/>
            <a:chExt cx="3276600" cy="1219200"/>
          </a:xfrm>
        </p:grpSpPr>
        <p:sp>
          <p:nvSpPr>
            <p:cNvPr id="39" name="Rounded Rectangle 38"/>
            <p:cNvSpPr/>
            <p:nvPr/>
          </p:nvSpPr>
          <p:spPr>
            <a:xfrm>
              <a:off x="6096000" y="990600"/>
              <a:ext cx="2362200" cy="1219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bn-BD" sz="1400" dirty="0">
                  <a:solidFill>
                    <a:schemeClr val="tx1"/>
                  </a:solidFill>
                  <a:latin typeface="NikoshBAN" pitchFamily="2" charset="0"/>
                  <a:cs typeface="NikoshBAN" pitchFamily="2" charset="0"/>
                </a:rPr>
                <a:t>বাংলাদেশ শিরোনামের প্রথম কবিতাটি আমাদের উয়াতীয় কবি কাজী নজরুল ইসলামের লেখা। মহান মুক্তিযুদ্ধে নজরুলের উদ্দীপনামূলক লেখাগুলো ছিল আমাদের অন্তহীন প্রেরণার উৎস। </a:t>
              </a:r>
            </a:p>
          </p:txBody>
        </p:sp>
        <p:sp>
          <p:nvSpPr>
            <p:cNvPr id="40" name="Right Arrow 39"/>
            <p:cNvSpPr/>
            <p:nvPr/>
          </p:nvSpPr>
          <p:spPr>
            <a:xfrm>
              <a:off x="5181600" y="1447800"/>
              <a:ext cx="914400" cy="551675"/>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800" dirty="0" err="1">
                <a:latin typeface="NikoshBAN" panose="02000000000000000000" pitchFamily="2" charset="0"/>
                <a:cs typeface="NikoshBAN" panose="02000000000000000000" pitchFamily="2" charset="0"/>
              </a:endParaRPr>
            </a:p>
          </p:txBody>
        </p:sp>
      </p:gr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799" y="2513266"/>
            <a:ext cx="1636295" cy="915734"/>
          </a:xfrm>
          <a:prstGeom prst="rect">
            <a:avLst/>
          </a:prstGeom>
          <a:ln w="88900" cap="sq" cmpd="thickThin">
            <a:solidFill>
              <a:srgbClr val="000000"/>
            </a:solidFill>
            <a:prstDash val="solid"/>
            <a:miter lim="800000"/>
          </a:ln>
          <a:effectLst>
            <a:innerShdw blurRad="76200">
              <a:srgbClr val="000000"/>
            </a:innerShd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45461" y="5073020"/>
            <a:ext cx="1619250" cy="1073633"/>
          </a:xfrm>
          <a:prstGeom prst="rect">
            <a:avLst/>
          </a:prstGeom>
          <a:ln w="88900" cap="sq" cmpd="thickThin">
            <a:solidFill>
              <a:srgbClr val="000000"/>
            </a:solidFill>
            <a:prstDash val="solid"/>
            <a:miter lim="800000"/>
          </a:ln>
          <a:effectLst>
            <a:innerShdw blurRad="76200">
              <a:srgbClr val="000000"/>
            </a:innerShd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6600" y="3581400"/>
            <a:ext cx="1807845" cy="13271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439694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ircle(in)">
                                      <p:cBhvr>
                                        <p:cTn id="18" dur="20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down)">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0-#ppt_w/2"/>
                                          </p:val>
                                        </p:tav>
                                        <p:tav tm="100000">
                                          <p:val>
                                            <p:strVal val="#ppt_x"/>
                                          </p:val>
                                        </p:tav>
                                      </p:tavLst>
                                    </p:anim>
                                    <p:anim calcmode="lin" valueType="num">
                                      <p:cBhvr additive="base">
                                        <p:cTn id="29"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circle(in)">
                                      <p:cBhvr>
                                        <p:cTn id="34" dur="2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down)">
                                      <p:cBhvr>
                                        <p:cTn id="39" dur="5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0-#ppt_w/2"/>
                                          </p:val>
                                        </p:tav>
                                        <p:tav tm="100000">
                                          <p:val>
                                            <p:strVal val="#ppt_x"/>
                                          </p:val>
                                        </p:tav>
                                      </p:tavLst>
                                    </p:anim>
                                    <p:anim calcmode="lin" valueType="num">
                                      <p:cBhvr additive="base">
                                        <p:cTn id="45"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down)">
                                      <p:cBhvr>
                                        <p:cTn id="55" dur="500"/>
                                        <p:tgtEl>
                                          <p:spTgt spid="35"/>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nodeType="clickEffect">
                                  <p:stCondLst>
                                    <p:cond delay="0"/>
                                  </p:stCondLst>
                                  <p:childTnLst>
                                    <p:set>
                                      <p:cBhvr>
                                        <p:cTn id="59" dur="1" fill="hold">
                                          <p:stCondLst>
                                            <p:cond delay="0"/>
                                          </p:stCondLst>
                                        </p:cTn>
                                        <p:tgtEl>
                                          <p:spTgt spid="28"/>
                                        </p:tgtEl>
                                        <p:attrNameLst>
                                          <p:attrName>style.visibility</p:attrName>
                                        </p:attrNameLst>
                                      </p:cBhvr>
                                      <p:to>
                                        <p:strVal val="visible"/>
                                      </p:to>
                                    </p:set>
                                    <p:anim calcmode="lin" valueType="num">
                                      <p:cBhvr additive="base">
                                        <p:cTn id="60" dur="500" fill="hold"/>
                                        <p:tgtEl>
                                          <p:spTgt spid="28"/>
                                        </p:tgtEl>
                                        <p:attrNameLst>
                                          <p:attrName>ppt_x</p:attrName>
                                        </p:attrNameLst>
                                      </p:cBhvr>
                                      <p:tavLst>
                                        <p:tav tm="0">
                                          <p:val>
                                            <p:strVal val="0-#ppt_w/2"/>
                                          </p:val>
                                        </p:tav>
                                        <p:tav tm="100000">
                                          <p:val>
                                            <p:strVal val="#ppt_x"/>
                                          </p:val>
                                        </p:tav>
                                      </p:tavLst>
                                    </p:anim>
                                    <p:anim calcmode="lin" valueType="num">
                                      <p:cBhvr additive="base">
                                        <p:cTn id="61"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barn(inVertical)">
                                      <p:cBhvr>
                                        <p:cTn id="66" dur="500"/>
                                        <p:tgtEl>
                                          <p:spTgt spid="1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wipe(down)">
                                      <p:cBhvr>
                                        <p:cTn id="7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a:ln w="88900" cap="sq" cmpd="thickThin">
            <a:solidFill>
              <a:srgbClr val="000000"/>
            </a:solidFill>
            <a:prstDash val="solid"/>
            <a:miter lim="800000"/>
          </a:ln>
          <a:effectLst>
            <a:innerShdw blurRad="76200">
              <a:srgbClr val="000000"/>
            </a:innerShdw>
          </a:effectLst>
        </p:spPr>
      </p:pic>
      <p:sp>
        <p:nvSpPr>
          <p:cNvPr id="7" name="16-Point Star 6"/>
          <p:cNvSpPr/>
          <p:nvPr/>
        </p:nvSpPr>
        <p:spPr>
          <a:xfrm>
            <a:off x="3048000" y="685800"/>
            <a:ext cx="3146156" cy="1115878"/>
          </a:xfrm>
          <a:prstGeom prst="star16">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3200" dirty="0" smtClean="0">
                <a:solidFill>
                  <a:schemeClr val="tx1"/>
                </a:solidFill>
                <a:latin typeface="NikoshBAN" panose="02000000000000000000" pitchFamily="2" charset="0"/>
                <a:cs typeface="NikoshBAN" panose="02000000000000000000" pitchFamily="2" charset="0"/>
              </a:rPr>
              <a:t>একক</a:t>
            </a:r>
            <a:r>
              <a:rPr lang="en-US" sz="3200" dirty="0" smtClean="0">
                <a:solidFill>
                  <a:schemeClr val="tx1"/>
                </a:solidFill>
                <a:latin typeface="NikoshBAN" panose="02000000000000000000" pitchFamily="2" charset="0"/>
                <a:cs typeface="NikoshBAN" panose="02000000000000000000" pitchFamily="2" charset="0"/>
              </a:rPr>
              <a:t> </a:t>
            </a:r>
            <a:r>
              <a:rPr lang="en-US" sz="3200" dirty="0" err="1">
                <a:solidFill>
                  <a:schemeClr val="tx1"/>
                </a:solidFill>
                <a:latin typeface="NikoshBAN" panose="02000000000000000000" pitchFamily="2" charset="0"/>
                <a:cs typeface="NikoshBAN" panose="02000000000000000000" pitchFamily="2" charset="0"/>
              </a:rPr>
              <a:t>কাজ</a:t>
            </a:r>
            <a:endParaRPr lang="en-US" sz="3200" dirty="0">
              <a:solidFill>
                <a:schemeClr val="tx1"/>
              </a:solidFill>
              <a:latin typeface="NikoshBAN" panose="02000000000000000000" pitchFamily="2" charset="0"/>
              <a:cs typeface="NikoshBAN" panose="02000000000000000000" pitchFamily="2" charset="0"/>
            </a:endParaRPr>
          </a:p>
        </p:txBody>
      </p:sp>
      <p:sp>
        <p:nvSpPr>
          <p:cNvPr id="8" name="Rectangle 7"/>
          <p:cNvSpPr/>
          <p:nvPr/>
        </p:nvSpPr>
        <p:spPr>
          <a:xfrm>
            <a:off x="685800" y="4572000"/>
            <a:ext cx="7696200" cy="16002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bn-BD" sz="3200" dirty="0" smtClean="0">
                <a:solidFill>
                  <a:schemeClr val="tx1"/>
                </a:solidFill>
                <a:latin typeface="NikoshBAN" panose="02000000000000000000" pitchFamily="2" charset="0"/>
                <a:cs typeface="NikoshBAN" panose="02000000000000000000" pitchFamily="2" charset="0"/>
              </a:rPr>
              <a:t>একটি মুজিবর</a:t>
            </a:r>
            <a:r>
              <a:rPr lang="en-US" sz="3200" dirty="0" smtClean="0">
                <a:solidFill>
                  <a:schemeClr val="tx1"/>
                </a:solidFill>
                <a:latin typeface="NikoshBAN" panose="02000000000000000000" pitchFamily="2" charset="0"/>
                <a:cs typeface="NikoshBAN" panose="02000000000000000000" pitchFamily="2" charset="0"/>
              </a:rPr>
              <a:t>, </a:t>
            </a:r>
            <a:r>
              <a:rPr lang="bn-BD" sz="3200" dirty="0" smtClean="0">
                <a:solidFill>
                  <a:schemeClr val="tx1"/>
                </a:solidFill>
                <a:latin typeface="NikoshBAN" panose="02000000000000000000" pitchFamily="2" charset="0"/>
                <a:cs typeface="NikoshBAN" panose="02000000000000000000" pitchFamily="2" charset="0"/>
              </a:rPr>
              <a:t>লক্ষ মুজিবরের কণ্ঠস্বরের ধ্বনি</a:t>
            </a:r>
            <a:r>
              <a:rPr lang="en-US" sz="3200" dirty="0" smtClean="0">
                <a:solidFill>
                  <a:schemeClr val="tx1"/>
                </a:solidFill>
                <a:latin typeface="NikoshBAN" panose="02000000000000000000" pitchFamily="2" charset="0"/>
                <a:cs typeface="NikoshBAN" panose="02000000000000000000" pitchFamily="2" charset="0"/>
              </a:rPr>
              <a:t>, </a:t>
            </a:r>
            <a:r>
              <a:rPr lang="bn-BD" sz="3200" dirty="0" smtClean="0">
                <a:solidFill>
                  <a:schemeClr val="tx1"/>
                </a:solidFill>
                <a:latin typeface="NikoshBAN" panose="02000000000000000000" pitchFamily="2" charset="0"/>
                <a:cs typeface="NikoshBAN" panose="02000000000000000000" pitchFamily="2" charset="0"/>
              </a:rPr>
              <a:t>বিশ্বকবির সোনার বাংলা</a:t>
            </a:r>
            <a:r>
              <a:rPr lang="en-US" sz="3200" dirty="0" smtClean="0">
                <a:solidFill>
                  <a:schemeClr val="tx1"/>
                </a:solidFill>
                <a:latin typeface="NikoshBAN" panose="02000000000000000000" pitchFamily="2" charset="0"/>
                <a:cs typeface="NikoshBAN" panose="02000000000000000000" pitchFamily="2" charset="0"/>
              </a:rPr>
              <a:t>, </a:t>
            </a:r>
            <a:r>
              <a:rPr lang="bn-BD" sz="3200" dirty="0" smtClean="0">
                <a:solidFill>
                  <a:schemeClr val="tx1"/>
                </a:solidFill>
                <a:latin typeface="NikoshBAN" panose="02000000000000000000" pitchFamily="2" charset="0"/>
                <a:cs typeface="NikoshBAN" panose="02000000000000000000" pitchFamily="2" charset="0"/>
              </a:rPr>
              <a:t>নজরুলের বাংলাদেশ</a:t>
            </a:r>
            <a:r>
              <a:rPr lang="en-US" sz="3200" dirty="0" smtClean="0">
                <a:solidFill>
                  <a:schemeClr val="tx1"/>
                </a:solidFill>
                <a:latin typeface="NikoshBAN" panose="02000000000000000000" pitchFamily="2" charset="0"/>
                <a:cs typeface="NikoshBAN" panose="02000000000000000000" pitchFamily="2" charset="0"/>
              </a:rPr>
              <a:t>, </a:t>
            </a:r>
            <a:r>
              <a:rPr lang="bn-BD" sz="3200" dirty="0" smtClean="0">
                <a:solidFill>
                  <a:schemeClr val="tx1"/>
                </a:solidFill>
                <a:latin typeface="NikoshBAN" panose="02000000000000000000" pitchFamily="2" charset="0"/>
                <a:cs typeface="NikoshBAN" panose="02000000000000000000" pitchFamily="2" charset="0"/>
              </a:rPr>
              <a:t>জয় বাংলা বলতে.... ভাব </a:t>
            </a:r>
            <a:r>
              <a:rPr lang="en-US" sz="3200" dirty="0" err="1" smtClean="0">
                <a:solidFill>
                  <a:schemeClr val="tx1"/>
                </a:solidFill>
                <a:latin typeface="NikoshBAN" panose="02000000000000000000" pitchFamily="2" charset="0"/>
                <a:cs typeface="NikoshBAN" panose="02000000000000000000" pitchFamily="2" charset="0"/>
              </a:rPr>
              <a:t>এই</a:t>
            </a:r>
            <a:r>
              <a:rPr lang="en-US" sz="3200" dirty="0" smtClean="0">
                <a:solidFill>
                  <a:schemeClr val="tx1"/>
                </a:solidFill>
                <a:latin typeface="NikoshBAN" panose="02000000000000000000" pitchFamily="2" charset="0"/>
                <a:cs typeface="NikoshBAN" panose="02000000000000000000" pitchFamily="2" charset="0"/>
              </a:rPr>
              <a:t> </a:t>
            </a:r>
            <a:r>
              <a:rPr lang="en-US" sz="3200" dirty="0" err="1">
                <a:solidFill>
                  <a:schemeClr val="tx1"/>
                </a:solidFill>
                <a:latin typeface="NikoshBAN" panose="02000000000000000000" pitchFamily="2" charset="0"/>
                <a:cs typeface="NikoshBAN" panose="02000000000000000000" pitchFamily="2" charset="0"/>
              </a:rPr>
              <a:t>শব্দগুলো</a:t>
            </a:r>
            <a:r>
              <a:rPr lang="en-US" sz="3200" dirty="0">
                <a:solidFill>
                  <a:schemeClr val="tx1"/>
                </a:solidFill>
                <a:latin typeface="NikoshBAN" panose="02000000000000000000" pitchFamily="2" charset="0"/>
                <a:cs typeface="NikoshBAN" panose="02000000000000000000" pitchFamily="2" charset="0"/>
              </a:rPr>
              <a:t> </a:t>
            </a:r>
            <a:r>
              <a:rPr lang="en-US" sz="3200" dirty="0" err="1">
                <a:solidFill>
                  <a:schemeClr val="tx1"/>
                </a:solidFill>
                <a:latin typeface="NikoshBAN" panose="02000000000000000000" pitchFamily="2" charset="0"/>
                <a:cs typeface="NikoshBAN" panose="02000000000000000000" pitchFamily="2" charset="0"/>
              </a:rPr>
              <a:t>ব্যবহার</a:t>
            </a:r>
            <a:r>
              <a:rPr lang="en-US" sz="3200" dirty="0">
                <a:solidFill>
                  <a:schemeClr val="tx1"/>
                </a:solidFill>
                <a:latin typeface="NikoshBAN" panose="02000000000000000000" pitchFamily="2" charset="0"/>
                <a:cs typeface="NikoshBAN" panose="02000000000000000000" pitchFamily="2" charset="0"/>
              </a:rPr>
              <a:t> </a:t>
            </a:r>
            <a:r>
              <a:rPr lang="en-US" sz="3200" dirty="0" err="1">
                <a:solidFill>
                  <a:schemeClr val="tx1"/>
                </a:solidFill>
                <a:latin typeface="NikoshBAN" panose="02000000000000000000" pitchFamily="2" charset="0"/>
                <a:cs typeface="NikoshBAN" panose="02000000000000000000" pitchFamily="2" charset="0"/>
              </a:rPr>
              <a:t>করে</a:t>
            </a:r>
            <a:r>
              <a:rPr lang="en-US" sz="3200" dirty="0">
                <a:solidFill>
                  <a:schemeClr val="tx1"/>
                </a:solidFill>
                <a:latin typeface="NikoshBAN" panose="02000000000000000000" pitchFamily="2" charset="0"/>
                <a:cs typeface="NikoshBAN" panose="02000000000000000000" pitchFamily="2" charset="0"/>
              </a:rPr>
              <a:t> </a:t>
            </a:r>
            <a:r>
              <a:rPr lang="en-US" sz="3200" dirty="0" err="1">
                <a:solidFill>
                  <a:schemeClr val="tx1"/>
                </a:solidFill>
                <a:latin typeface="NikoshBAN" panose="02000000000000000000" pitchFamily="2" charset="0"/>
                <a:cs typeface="NikoshBAN" panose="02000000000000000000" pitchFamily="2" charset="0"/>
              </a:rPr>
              <a:t>অর্থসহ</a:t>
            </a:r>
            <a:r>
              <a:rPr lang="en-US" sz="3200" dirty="0">
                <a:solidFill>
                  <a:schemeClr val="tx1"/>
                </a:solidFill>
                <a:latin typeface="NikoshBAN" panose="02000000000000000000" pitchFamily="2" charset="0"/>
                <a:cs typeface="NikoshBAN" panose="02000000000000000000" pitchFamily="2" charset="0"/>
              </a:rPr>
              <a:t> </a:t>
            </a:r>
            <a:r>
              <a:rPr lang="en-US" sz="3200" dirty="0" err="1">
                <a:solidFill>
                  <a:schemeClr val="tx1"/>
                </a:solidFill>
                <a:latin typeface="NikoshBAN" panose="02000000000000000000" pitchFamily="2" charset="0"/>
                <a:cs typeface="NikoshBAN" panose="02000000000000000000" pitchFamily="2" charset="0"/>
              </a:rPr>
              <a:t>দুটি</a:t>
            </a:r>
            <a:r>
              <a:rPr lang="en-US" sz="3200" dirty="0">
                <a:solidFill>
                  <a:schemeClr val="tx1"/>
                </a:solidFill>
                <a:latin typeface="NikoshBAN" panose="02000000000000000000" pitchFamily="2" charset="0"/>
                <a:cs typeface="NikoshBAN" panose="02000000000000000000" pitchFamily="2" charset="0"/>
              </a:rPr>
              <a:t> </a:t>
            </a:r>
            <a:r>
              <a:rPr lang="en-US" sz="3200" dirty="0" err="1">
                <a:solidFill>
                  <a:schemeClr val="tx1"/>
                </a:solidFill>
                <a:latin typeface="NikoshBAN" panose="02000000000000000000" pitchFamily="2" charset="0"/>
                <a:cs typeface="NikoshBAN" panose="02000000000000000000" pitchFamily="2" charset="0"/>
              </a:rPr>
              <a:t>করে</a:t>
            </a:r>
            <a:r>
              <a:rPr lang="en-US" sz="3200" dirty="0">
                <a:solidFill>
                  <a:schemeClr val="tx1"/>
                </a:solidFill>
                <a:latin typeface="NikoshBAN" panose="02000000000000000000" pitchFamily="2" charset="0"/>
                <a:cs typeface="NikoshBAN" panose="02000000000000000000" pitchFamily="2" charset="0"/>
              </a:rPr>
              <a:t> </a:t>
            </a:r>
            <a:r>
              <a:rPr lang="en-US" sz="3200" dirty="0" err="1">
                <a:solidFill>
                  <a:schemeClr val="tx1"/>
                </a:solidFill>
                <a:latin typeface="NikoshBAN" panose="02000000000000000000" pitchFamily="2" charset="0"/>
                <a:cs typeface="NikoshBAN" panose="02000000000000000000" pitchFamily="2" charset="0"/>
              </a:rPr>
              <a:t>বাক্য</a:t>
            </a:r>
            <a:r>
              <a:rPr lang="en-US" sz="3200" dirty="0">
                <a:solidFill>
                  <a:schemeClr val="tx1"/>
                </a:solidFill>
                <a:latin typeface="NikoshBAN" panose="02000000000000000000" pitchFamily="2" charset="0"/>
                <a:cs typeface="NikoshBAN" panose="02000000000000000000" pitchFamily="2" charset="0"/>
              </a:rPr>
              <a:t> </a:t>
            </a:r>
            <a:r>
              <a:rPr lang="en-US" sz="3200" dirty="0" err="1">
                <a:solidFill>
                  <a:schemeClr val="tx1"/>
                </a:solidFill>
                <a:latin typeface="NikoshBAN" panose="02000000000000000000" pitchFamily="2" charset="0"/>
                <a:cs typeface="NikoshBAN" panose="02000000000000000000" pitchFamily="2" charset="0"/>
              </a:rPr>
              <a:t>লিখ</a:t>
            </a:r>
            <a:r>
              <a:rPr lang="en-US" sz="3200" dirty="0">
                <a:solidFill>
                  <a:schemeClr val="tx1"/>
                </a:solidFill>
                <a:latin typeface="NikoshBAN" panose="02000000000000000000" pitchFamily="2" charset="0"/>
                <a:cs typeface="NikoshBAN" panose="02000000000000000000" pitchFamily="2" charset="0"/>
              </a:rPr>
              <a:t>।</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0" y="1905000"/>
            <a:ext cx="5562600" cy="25146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16667970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0" y="0"/>
            <a:ext cx="9144000" cy="6858000"/>
          </a:xfrm>
          <a:prstGeom prst="rect">
            <a:avLst/>
          </a:prstGeom>
          <a:ln w="88900" cap="sq" cmpd="thickThin">
            <a:noFill/>
            <a:prstDash val="solid"/>
            <a:miter lim="800000"/>
          </a:ln>
          <a:effectLst>
            <a:innerShdw blurRad="76200">
              <a:srgbClr val="000000"/>
            </a:inn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609600"/>
            <a:ext cx="7924800" cy="4061079"/>
          </a:xfrm>
          <a:prstGeom prst="rect">
            <a:avLst/>
          </a:prstGeom>
        </p:spPr>
      </p:pic>
      <p:sp>
        <p:nvSpPr>
          <p:cNvPr id="4" name="Rectangle 3"/>
          <p:cNvSpPr/>
          <p:nvPr/>
        </p:nvSpPr>
        <p:spPr>
          <a:xfrm>
            <a:off x="609600" y="4670679"/>
            <a:ext cx="7924800" cy="150152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bn-BD" sz="2400" dirty="0" smtClean="0">
                <a:solidFill>
                  <a:schemeClr val="tx1"/>
                </a:solidFill>
                <a:latin typeface="NikoshBAN" pitchFamily="2" charset="0"/>
                <a:cs typeface="NikoshBAN" pitchFamily="2" charset="0"/>
              </a:rPr>
              <a:t>শোন একটি মুজিবরের থেকে</a:t>
            </a:r>
          </a:p>
          <a:p>
            <a:pPr algn="ctr"/>
            <a:r>
              <a:rPr lang="bn-BD" sz="2400" dirty="0" smtClean="0">
                <a:solidFill>
                  <a:schemeClr val="tx1"/>
                </a:solidFill>
                <a:latin typeface="NikoshBAN" pitchFamily="2" charset="0"/>
                <a:cs typeface="NikoshBAN" pitchFamily="2" charset="0"/>
              </a:rPr>
              <a:t>লক্ষ মুজিবরের ধ্বনি কণ্ঠস্বরের ধ্বনি-প্রতিধ্বনি</a:t>
            </a:r>
          </a:p>
          <a:p>
            <a:pPr algn="ctr"/>
            <a:r>
              <a:rPr lang="bn-BD" sz="2400" dirty="0" smtClean="0">
                <a:solidFill>
                  <a:schemeClr val="tx1"/>
                </a:solidFill>
                <a:latin typeface="NikoshBAN" pitchFamily="2" charset="0"/>
                <a:cs typeface="NikoshBAN" pitchFamily="2" charset="0"/>
              </a:rPr>
              <a:t>আকাশে বাতাসে ওঠে রণি</a:t>
            </a:r>
          </a:p>
          <a:p>
            <a:pPr algn="ctr"/>
            <a:r>
              <a:rPr lang="bn-BD" sz="2400" dirty="0" smtClean="0">
                <a:solidFill>
                  <a:schemeClr val="tx1"/>
                </a:solidFill>
                <a:latin typeface="NikoshBAN" pitchFamily="2" charset="0"/>
                <a:cs typeface="NikoshBAN" pitchFamily="2" charset="0"/>
              </a:rPr>
              <a:t>বাংলাদেশ, আমার বাংলাদেশ।।</a:t>
            </a:r>
            <a:endParaRPr lang="en-US" sz="2400" dirty="0">
              <a:solidFill>
                <a:schemeClr val="tx1"/>
              </a:solidFill>
              <a:latin typeface="NikoshBAN" pitchFamily="2" charset="0"/>
              <a:cs typeface="NikoshBAN" pitchFamily="2" charset="0"/>
            </a:endParaRPr>
          </a:p>
        </p:txBody>
      </p:sp>
      <p:sp>
        <p:nvSpPr>
          <p:cNvPr id="5" name="Rectangle 4"/>
          <p:cNvSpPr/>
          <p:nvPr/>
        </p:nvSpPr>
        <p:spPr>
          <a:xfrm>
            <a:off x="609600" y="4670679"/>
            <a:ext cx="7924800" cy="150152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bn-BD" sz="2400" dirty="0" smtClean="0">
                <a:solidFill>
                  <a:schemeClr val="tx1"/>
                </a:solidFill>
                <a:latin typeface="NikoshBAN" pitchFamily="2" charset="0"/>
                <a:cs typeface="NikoshBAN" pitchFamily="2" charset="0"/>
              </a:rPr>
              <a:t>একাত্তরে বঙ্গবন্ধুর বজ্রকণ্ঠে স্বাধীনতা আহবানের মধ্য দিয়ে যেন লক্ষ বাঙ্গালির মিলিত কণ্ঠস্বর স্বাধীনতার জন্য গর্জে উঠেছিল। </a:t>
            </a:r>
            <a:endParaRPr lang="en-US" sz="2400" dirty="0">
              <a:solidFill>
                <a:schemeClr val="tx1"/>
              </a:solidFill>
              <a:latin typeface="NikoshBAN" pitchFamily="2" charset="0"/>
              <a:cs typeface="NikoshBAN" pitchFamily="2" charset="0"/>
            </a:endParaRPr>
          </a:p>
        </p:txBody>
      </p:sp>
    </p:spTree>
    <p:extLst>
      <p:ext uri="{BB962C8B-B14F-4D97-AF65-F5344CB8AC3E}">
        <p14:creationId xmlns:p14="http://schemas.microsoft.com/office/powerpoint/2010/main" val="25693159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0" y="0"/>
            <a:ext cx="9144000" cy="6858000"/>
          </a:xfrm>
          <a:prstGeom prst="rect">
            <a:avLst/>
          </a:prstGeom>
          <a:ln w="88900" cap="sq" cmpd="thickThin">
            <a:noFill/>
            <a:prstDash val="solid"/>
            <a:miter lim="800000"/>
          </a:ln>
          <a:effectLst>
            <a:innerShdw blurRad="76200">
              <a:srgbClr val="000000"/>
            </a:inn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609600"/>
            <a:ext cx="7924800" cy="4245996"/>
          </a:xfrm>
          <a:prstGeom prst="rect">
            <a:avLst/>
          </a:prstGeom>
        </p:spPr>
      </p:pic>
      <p:sp>
        <p:nvSpPr>
          <p:cNvPr id="4" name="Rectangle 3"/>
          <p:cNvSpPr/>
          <p:nvPr/>
        </p:nvSpPr>
        <p:spPr>
          <a:xfrm>
            <a:off x="609600" y="4670679"/>
            <a:ext cx="7924800" cy="150152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bn-BD" sz="2000" dirty="0" smtClean="0">
                <a:solidFill>
                  <a:schemeClr val="tx1"/>
                </a:solidFill>
                <a:latin typeface="NikoshBAN" pitchFamily="2" charset="0"/>
                <a:cs typeface="NikoshBAN" pitchFamily="2" charset="0"/>
              </a:rPr>
              <a:t>সেই সবুজের বুক চেরা মেঠোপথে </a:t>
            </a:r>
          </a:p>
          <a:p>
            <a:pPr algn="ctr"/>
            <a:r>
              <a:rPr lang="bn-BD" sz="2000" dirty="0" smtClean="0">
                <a:solidFill>
                  <a:schemeClr val="tx1"/>
                </a:solidFill>
                <a:latin typeface="NikoshBAN" pitchFamily="2" charset="0"/>
                <a:cs typeface="NikoshBAN" pitchFamily="2" charset="0"/>
              </a:rPr>
              <a:t>আবার যে যাব ফিরে, আমার</a:t>
            </a:r>
          </a:p>
          <a:p>
            <a:pPr algn="ctr"/>
            <a:r>
              <a:rPr lang="bn-BD" sz="2000" dirty="0" smtClean="0">
                <a:solidFill>
                  <a:schemeClr val="tx1"/>
                </a:solidFill>
                <a:latin typeface="NikoshBAN" pitchFamily="2" charset="0"/>
                <a:cs typeface="NikoshBAN" pitchFamily="2" charset="0"/>
              </a:rPr>
              <a:t>হারানো বাংলাকে আবারতো ফিরে পাব</a:t>
            </a:r>
          </a:p>
          <a:p>
            <a:pPr algn="ctr"/>
            <a:r>
              <a:rPr lang="bn-BD" sz="2000" dirty="0" smtClean="0">
                <a:solidFill>
                  <a:schemeClr val="tx1"/>
                </a:solidFill>
                <a:latin typeface="NikoshBAN" pitchFamily="2" charset="0"/>
                <a:cs typeface="NikoshBAN" pitchFamily="2" charset="0"/>
              </a:rPr>
              <a:t>শিল্পে-কাব্যে কোথায় আছে</a:t>
            </a:r>
          </a:p>
          <a:p>
            <a:pPr algn="ctr"/>
            <a:r>
              <a:rPr lang="bn-BD" sz="2000" dirty="0" smtClean="0">
                <a:solidFill>
                  <a:schemeClr val="tx1"/>
                </a:solidFill>
                <a:latin typeface="NikoshBAN" pitchFamily="2" charset="0"/>
                <a:cs typeface="NikoshBAN" pitchFamily="2" charset="0"/>
              </a:rPr>
              <a:t>হায়্রে এমন সোনার খনি।।</a:t>
            </a:r>
            <a:endParaRPr lang="en-US" sz="2000" dirty="0">
              <a:solidFill>
                <a:schemeClr val="tx1"/>
              </a:solidFill>
              <a:latin typeface="NikoshBAN" pitchFamily="2" charset="0"/>
              <a:cs typeface="NikoshBAN" pitchFamily="2" charset="0"/>
            </a:endParaRPr>
          </a:p>
        </p:txBody>
      </p:sp>
      <p:sp>
        <p:nvSpPr>
          <p:cNvPr id="5" name="Rectangle 4"/>
          <p:cNvSpPr/>
          <p:nvPr/>
        </p:nvSpPr>
        <p:spPr>
          <a:xfrm>
            <a:off x="609600" y="4648200"/>
            <a:ext cx="7924800" cy="150152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bn-BD" sz="2000" dirty="0" smtClean="0">
                <a:solidFill>
                  <a:schemeClr val="tx1"/>
                </a:solidFill>
                <a:latin typeface="NikoshBAN" pitchFamily="2" charset="0"/>
                <a:cs typeface="NikoshBAN" pitchFamily="2" charset="0"/>
              </a:rPr>
              <a:t>একসময় এই বাংলা ছিল স্বাধীন জনপদ। পাকিস্তানের ২৩ বছরের চাপিয়ে দেয়া দুঃশাসনে বাঙালি একে একে হারাতে বসে সব। মহান মুক্তিযুদ্ধে কাংক্ষিত বিজয়ের মাধ্যমে সেই হারানো স্বাধীন পূর্ব বাংলাকে ফিরে পাওয়ার আকাঙ্ক্ষা প্রকাশিত হয়েছে। </a:t>
            </a:r>
            <a:endParaRPr lang="en-US" sz="2000" dirty="0">
              <a:solidFill>
                <a:schemeClr val="tx1"/>
              </a:solidFill>
              <a:latin typeface="NikoshBAN" pitchFamily="2" charset="0"/>
              <a:cs typeface="NikoshBAN" pitchFamily="2" charset="0"/>
            </a:endParaRPr>
          </a:p>
        </p:txBody>
      </p:sp>
    </p:spTree>
    <p:extLst>
      <p:ext uri="{BB962C8B-B14F-4D97-AF65-F5344CB8AC3E}">
        <p14:creationId xmlns:p14="http://schemas.microsoft.com/office/powerpoint/2010/main" val="376818578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0" y="0"/>
            <a:ext cx="9144000" cy="6858000"/>
          </a:xfrm>
          <a:prstGeom prst="rect">
            <a:avLst/>
          </a:prstGeom>
          <a:ln w="88900" cap="sq" cmpd="thickThin">
            <a:noFill/>
            <a:prstDash val="solid"/>
            <a:miter lim="800000"/>
          </a:ln>
          <a:effectLst>
            <a:innerShdw blurRad="76200">
              <a:srgbClr val="000000"/>
            </a:innerShdw>
          </a:effectLst>
        </p:spPr>
      </p:pic>
      <p:grpSp>
        <p:nvGrpSpPr>
          <p:cNvPr id="7" name="Group 6"/>
          <p:cNvGrpSpPr/>
          <p:nvPr/>
        </p:nvGrpSpPr>
        <p:grpSpPr>
          <a:xfrm>
            <a:off x="628650" y="679704"/>
            <a:ext cx="7924800" cy="2857500"/>
            <a:chOff x="628650" y="679704"/>
            <a:chExt cx="7924800" cy="285750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 y="685800"/>
              <a:ext cx="3638550" cy="285140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7200" y="679704"/>
              <a:ext cx="4286250" cy="2857500"/>
            </a:xfrm>
            <a:prstGeom prst="rect">
              <a:avLst/>
            </a:prstGeom>
          </p:spPr>
        </p:pic>
      </p:grpSp>
      <p:sp>
        <p:nvSpPr>
          <p:cNvPr id="5" name="Rectangle 4"/>
          <p:cNvSpPr/>
          <p:nvPr/>
        </p:nvSpPr>
        <p:spPr>
          <a:xfrm>
            <a:off x="609600" y="4648200"/>
            <a:ext cx="7924800" cy="150152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bn-BD" sz="2000" dirty="0" smtClean="0">
                <a:solidFill>
                  <a:schemeClr val="tx1"/>
                </a:solidFill>
                <a:latin typeface="NikoshBAN" pitchFamily="2" charset="0"/>
                <a:cs typeface="NikoshBAN" pitchFamily="2" charset="0"/>
              </a:rPr>
              <a:t>বিশ্বকবির সোনার বাংলা</a:t>
            </a:r>
          </a:p>
          <a:p>
            <a:pPr algn="ctr"/>
            <a:r>
              <a:rPr lang="bn-BD" sz="2000" dirty="0" smtClean="0">
                <a:solidFill>
                  <a:schemeClr val="tx1"/>
                </a:solidFill>
                <a:latin typeface="NikoshBAN" pitchFamily="2" charset="0"/>
                <a:cs typeface="NikoshBAN" pitchFamily="2" charset="0"/>
              </a:rPr>
              <a:t>নজরুলের বাংলাদেশ</a:t>
            </a:r>
          </a:p>
          <a:p>
            <a:pPr algn="ctr"/>
            <a:r>
              <a:rPr lang="bn-BD" sz="2000" dirty="0" smtClean="0">
                <a:solidFill>
                  <a:schemeClr val="tx1"/>
                </a:solidFill>
                <a:latin typeface="NikoshBAN" pitchFamily="2" charset="0"/>
                <a:cs typeface="NikoshBAN" pitchFamily="2" charset="0"/>
              </a:rPr>
              <a:t>জীবনানন্দের রূপসী বাংলা</a:t>
            </a:r>
          </a:p>
          <a:p>
            <a:pPr algn="ctr"/>
            <a:r>
              <a:rPr lang="bn-BD" sz="2000" dirty="0" smtClean="0">
                <a:solidFill>
                  <a:schemeClr val="tx1"/>
                </a:solidFill>
                <a:latin typeface="NikoshBAN" pitchFamily="2" charset="0"/>
                <a:cs typeface="NikoshBAN" pitchFamily="2" charset="0"/>
              </a:rPr>
              <a:t>রূপের যে তার নেই কো শেষ, বাংলাদেশ। </a:t>
            </a:r>
            <a:endParaRPr lang="en-US" sz="2000" dirty="0">
              <a:solidFill>
                <a:schemeClr val="tx1"/>
              </a:solidFill>
              <a:latin typeface="NikoshBAN" pitchFamily="2" charset="0"/>
              <a:cs typeface="NikoshBAN" pitchFamily="2" charset="0"/>
            </a:endParaRPr>
          </a:p>
        </p:txBody>
      </p:sp>
      <p:sp>
        <p:nvSpPr>
          <p:cNvPr id="6" name="Rectangle 5"/>
          <p:cNvSpPr/>
          <p:nvPr/>
        </p:nvSpPr>
        <p:spPr>
          <a:xfrm>
            <a:off x="609600" y="3603879"/>
            <a:ext cx="7924800" cy="256832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bn-BD" sz="2000" dirty="0" smtClean="0">
                <a:solidFill>
                  <a:schemeClr val="tx1"/>
                </a:solidFill>
                <a:latin typeface="NikoshBAN" pitchFamily="2" charset="0"/>
                <a:cs typeface="NikoshBAN" pitchFamily="2" charset="0"/>
              </a:rPr>
              <a:t>বিশ্বকবি রবীন্দ্রনাথ ঠাকুর তাঁর রচিত একটি দেশাত্মবোধক গানে এই দেশকে সোনার বাংলা বলে অভিহিত করেছেন- যা আমাদের জাতীয় সংগীত হিসেবে স্বীকৃত। </a:t>
            </a:r>
          </a:p>
          <a:p>
            <a:pPr algn="ctr"/>
            <a:r>
              <a:rPr lang="bn-BD" sz="2000" dirty="0" smtClean="0">
                <a:solidFill>
                  <a:schemeClr val="tx1"/>
                </a:solidFill>
                <a:latin typeface="NikoshBAN" pitchFamily="2" charset="0"/>
                <a:cs typeface="NikoshBAN" pitchFamily="2" charset="0"/>
              </a:rPr>
              <a:t> বাংলাদেশ শিরোনামের প্রথম কবিতাটি আমাদের উয়াতীয় কবি কাজী নজরুল ইসলামের লেখা। মহান মুক্তিযুদ্ধে নজরুলের উদ্দীপনামূলক লেখাগুলো ছিল আমাদের অন্তহীন প্রেরণার উৎস। </a:t>
            </a:r>
          </a:p>
          <a:p>
            <a:pPr algn="ctr"/>
            <a:r>
              <a:rPr lang="bn-BD" sz="2000" dirty="0" smtClean="0">
                <a:solidFill>
                  <a:schemeClr val="tx1"/>
                </a:solidFill>
                <a:latin typeface="NikoshBAN" pitchFamily="2" charset="0"/>
                <a:cs typeface="NikoshBAN" pitchFamily="2" charset="0"/>
              </a:rPr>
              <a:t>নিসর্গের কবি জীবনানন্দ দাশ বাংলার প্রকৃতির অনিন্দ রূপ সৌন্দর্য চিরায়ত মহিমায় উপস্থাপন করেছেন তাঁর রূপসী বাংলা কাব্যগ্রন্থে। </a:t>
            </a:r>
          </a:p>
        </p:txBody>
      </p:sp>
    </p:spTree>
    <p:extLst>
      <p:ext uri="{BB962C8B-B14F-4D97-AF65-F5344CB8AC3E}">
        <p14:creationId xmlns:p14="http://schemas.microsoft.com/office/powerpoint/2010/main" val="15469785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0" y="0"/>
            <a:ext cx="9144000" cy="6858000"/>
          </a:xfrm>
          <a:prstGeom prst="rect">
            <a:avLst/>
          </a:prstGeom>
          <a:ln w="88900" cap="sq" cmpd="thickThin">
            <a:noFill/>
            <a:prstDash val="solid"/>
            <a:miter lim="800000"/>
          </a:ln>
          <a:effectLst>
            <a:innerShdw blurRad="76200">
              <a:srgbClr val="000000"/>
            </a:inn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609600"/>
            <a:ext cx="4038600" cy="300037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9535" y="618743"/>
            <a:ext cx="3841699" cy="2991231"/>
          </a:xfrm>
          <a:prstGeom prst="rect">
            <a:avLst/>
          </a:prstGeom>
        </p:spPr>
      </p:pic>
      <p:sp>
        <p:nvSpPr>
          <p:cNvPr id="7" name="Rectangle 6"/>
          <p:cNvSpPr/>
          <p:nvPr/>
        </p:nvSpPr>
        <p:spPr>
          <a:xfrm>
            <a:off x="609600" y="3657600"/>
            <a:ext cx="7924800" cy="2590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bn-BD" sz="2400" dirty="0" smtClean="0">
                <a:solidFill>
                  <a:schemeClr val="tx1"/>
                </a:solidFill>
                <a:latin typeface="NikoshBAN" pitchFamily="2" charset="0"/>
                <a:cs typeface="NikoshBAN" pitchFamily="2" charset="0"/>
              </a:rPr>
              <a:t>জয় বাংলা বলতে মনরে আমার</a:t>
            </a:r>
          </a:p>
          <a:p>
            <a:pPr algn="ctr"/>
            <a:r>
              <a:rPr lang="bn-BD" sz="2400" dirty="0" smtClean="0">
                <a:solidFill>
                  <a:schemeClr val="tx1"/>
                </a:solidFill>
                <a:latin typeface="NikoshBAN" pitchFamily="2" charset="0"/>
                <a:cs typeface="NikoshBAN" pitchFamily="2" charset="0"/>
              </a:rPr>
              <a:t>এখনো কেন ভাব, আমার </a:t>
            </a:r>
          </a:p>
          <a:p>
            <a:pPr algn="ctr"/>
            <a:r>
              <a:rPr lang="bn-BD" sz="2400" dirty="0" smtClean="0">
                <a:solidFill>
                  <a:schemeClr val="tx1"/>
                </a:solidFill>
                <a:latin typeface="NikoshBAN" pitchFamily="2" charset="0"/>
                <a:cs typeface="NikoshBAN" pitchFamily="2" charset="0"/>
              </a:rPr>
              <a:t>হারানো বাংলাকে আবার ফিরে পাব</a:t>
            </a:r>
          </a:p>
          <a:p>
            <a:pPr algn="ctr"/>
            <a:r>
              <a:rPr lang="bn-BD" sz="2400" dirty="0" smtClean="0">
                <a:solidFill>
                  <a:schemeClr val="tx1"/>
                </a:solidFill>
                <a:latin typeface="NikoshBAN" pitchFamily="2" charset="0"/>
                <a:cs typeface="NikoshBAN" pitchFamily="2" charset="0"/>
              </a:rPr>
              <a:t>অন্ধকারে পুব আকাশে </a:t>
            </a:r>
          </a:p>
          <a:p>
            <a:pPr algn="ctr"/>
            <a:r>
              <a:rPr lang="bn-BD" sz="2400" dirty="0" smtClean="0">
                <a:solidFill>
                  <a:schemeClr val="tx1"/>
                </a:solidFill>
                <a:latin typeface="NikoshBAN" pitchFamily="2" charset="0"/>
                <a:cs typeface="NikoshBAN" pitchFamily="2" charset="0"/>
              </a:rPr>
              <a:t>উঠবে আবার দিনমণি।। </a:t>
            </a:r>
          </a:p>
        </p:txBody>
      </p:sp>
      <p:sp>
        <p:nvSpPr>
          <p:cNvPr id="8" name="Rectangle 7"/>
          <p:cNvSpPr/>
          <p:nvPr/>
        </p:nvSpPr>
        <p:spPr>
          <a:xfrm>
            <a:off x="609600" y="3657600"/>
            <a:ext cx="7924800" cy="2590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bn-BD" sz="3200" dirty="0" smtClean="0">
                <a:solidFill>
                  <a:schemeClr val="tx1"/>
                </a:solidFill>
                <a:latin typeface="NikoshBAN" pitchFamily="2" charset="0"/>
                <a:cs typeface="NikoshBAN" pitchFamily="2" charset="0"/>
              </a:rPr>
              <a:t>পাকিস্তান বিরোধী সকল সংরাম-আন্দোলনে জয় বাংলা শ্লোগানেই প্রকম্পিত হতো সারা দেশ। জয় সুনিশ্চিত ও অবশ্যম্ভাবী জেনে দ্বিধাহীন চিত্তে এই শ্লোগানেই সংযুক্ত হয়েছিল বাঙালি জাতি। </a:t>
            </a:r>
          </a:p>
        </p:txBody>
      </p:sp>
    </p:spTree>
    <p:extLst>
      <p:ext uri="{BB962C8B-B14F-4D97-AF65-F5344CB8AC3E}">
        <p14:creationId xmlns:p14="http://schemas.microsoft.com/office/powerpoint/2010/main" val="289500835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arn(inVertical)">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a:ln w="88900" cap="sq" cmpd="thickThin">
            <a:solidFill>
              <a:srgbClr val="000000"/>
            </a:solidFill>
            <a:prstDash val="solid"/>
            <a:miter lim="800000"/>
          </a:ln>
          <a:effectLst>
            <a:innerShdw blurRad="76200">
              <a:srgbClr val="000000"/>
            </a:innerShdw>
          </a:effectLst>
        </p:spPr>
      </p:pic>
      <p:sp>
        <p:nvSpPr>
          <p:cNvPr id="8" name="Rectangle 7"/>
          <p:cNvSpPr/>
          <p:nvPr/>
        </p:nvSpPr>
        <p:spPr>
          <a:xfrm>
            <a:off x="685800" y="4800600"/>
            <a:ext cx="7696200" cy="12954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bn-BD" sz="2800" dirty="0" smtClean="0">
                <a:solidFill>
                  <a:schemeClr val="tx1"/>
                </a:solidFill>
                <a:latin typeface="NikoshBAN" panose="02000000000000000000" pitchFamily="2" charset="0"/>
                <a:cs typeface="NikoshBAN" panose="02000000000000000000" pitchFamily="2" charset="0"/>
              </a:rPr>
              <a:t>শিল্পী, গীতিকার ও সুরকারের নাম উল্লেখসহ ১৯৭১ সালে স্বাধীন বাংলা বেতার কেন্দ্র হতে প্রচারিত উদ্দীপনামূলক গানগুলোর একটি তালিকা তৈরি কর। </a:t>
            </a:r>
            <a:endParaRPr lang="en-US" sz="2800" dirty="0">
              <a:solidFill>
                <a:schemeClr val="tx1"/>
              </a:solidFill>
              <a:latin typeface="NikoshBAN" panose="02000000000000000000" pitchFamily="2" charset="0"/>
              <a:cs typeface="NikoshBAN" panose="02000000000000000000" pitchFamily="2" charset="0"/>
            </a:endParaRPr>
          </a:p>
        </p:txBody>
      </p:sp>
      <p:sp>
        <p:nvSpPr>
          <p:cNvPr id="6" name="16-Point Star 5"/>
          <p:cNvSpPr/>
          <p:nvPr/>
        </p:nvSpPr>
        <p:spPr>
          <a:xfrm>
            <a:off x="2438400" y="609600"/>
            <a:ext cx="3603356" cy="1115878"/>
          </a:xfrm>
          <a:prstGeom prst="star16">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3200" dirty="0" smtClean="0">
                <a:solidFill>
                  <a:schemeClr val="tx1"/>
                </a:solidFill>
                <a:latin typeface="NikoshBAN" panose="02000000000000000000" pitchFamily="2" charset="0"/>
                <a:cs typeface="NikoshBAN" panose="02000000000000000000" pitchFamily="2" charset="0"/>
              </a:rPr>
              <a:t>জোড়ায় </a:t>
            </a:r>
            <a:r>
              <a:rPr lang="en-US" sz="3200" dirty="0" smtClean="0">
                <a:solidFill>
                  <a:schemeClr val="tx1"/>
                </a:solidFill>
                <a:latin typeface="NikoshBAN" panose="02000000000000000000" pitchFamily="2" charset="0"/>
                <a:cs typeface="NikoshBAN" panose="02000000000000000000" pitchFamily="2" charset="0"/>
              </a:rPr>
              <a:t> </a:t>
            </a:r>
            <a:r>
              <a:rPr lang="en-US" sz="3200" dirty="0" err="1">
                <a:solidFill>
                  <a:schemeClr val="tx1"/>
                </a:solidFill>
                <a:latin typeface="NikoshBAN" panose="02000000000000000000" pitchFamily="2" charset="0"/>
                <a:cs typeface="NikoshBAN" panose="02000000000000000000" pitchFamily="2" charset="0"/>
              </a:rPr>
              <a:t>কাজ</a:t>
            </a:r>
            <a:endParaRPr lang="en-US" sz="3200" dirty="0">
              <a:solidFill>
                <a:schemeClr val="tx1"/>
              </a:solidFill>
              <a:latin typeface="NikoshBAN" panose="02000000000000000000" pitchFamily="2" charset="0"/>
              <a:cs typeface="NikoshBAN" panose="02000000000000000000" pitchFamily="2" charset="0"/>
            </a:endParaRP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1742" t="12305" r="2084"/>
          <a:stretch/>
        </p:blipFill>
        <p:spPr>
          <a:xfrm>
            <a:off x="1146317" y="1877878"/>
            <a:ext cx="6626083" cy="269412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50959307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a:ln w="88900" cap="sq" cmpd="thickThin">
            <a:solidFill>
              <a:srgbClr val="000000"/>
            </a:solidFill>
            <a:prstDash val="solid"/>
            <a:miter lim="800000"/>
          </a:ln>
          <a:effectLst>
            <a:innerShdw blurRad="76200">
              <a:srgbClr val="000000"/>
            </a:innerShdw>
          </a:effectLst>
        </p:spPr>
      </p:pic>
      <p:sp>
        <p:nvSpPr>
          <p:cNvPr id="8" name="Rectangle 7"/>
          <p:cNvSpPr/>
          <p:nvPr/>
        </p:nvSpPr>
        <p:spPr>
          <a:xfrm>
            <a:off x="685800" y="5105400"/>
            <a:ext cx="7696200" cy="9906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bn-BD" sz="2800" dirty="0" smtClean="0">
                <a:solidFill>
                  <a:schemeClr val="tx1"/>
                </a:solidFill>
                <a:latin typeface="NikoshBAN" panose="02000000000000000000" pitchFamily="2" charset="0"/>
                <a:cs typeface="NikoshBAN" panose="02000000000000000000" pitchFamily="2" charset="0"/>
              </a:rPr>
              <a:t>বঙ্গবন্ধুর জীবন ও কর্ম অবলম্বনে দেয়াল পত্রিকা প্রকাশ তৈরি কর। </a:t>
            </a:r>
            <a:endParaRPr lang="en-US" sz="2800" dirty="0">
              <a:solidFill>
                <a:schemeClr val="tx1"/>
              </a:solidFill>
              <a:latin typeface="NikoshBAN" panose="02000000000000000000" pitchFamily="2" charset="0"/>
              <a:cs typeface="NikoshBAN" panose="02000000000000000000" pitchFamily="2" charset="0"/>
            </a:endParaRPr>
          </a:p>
        </p:txBody>
      </p:sp>
      <p:sp>
        <p:nvSpPr>
          <p:cNvPr id="6" name="16-Point Star 5"/>
          <p:cNvSpPr/>
          <p:nvPr/>
        </p:nvSpPr>
        <p:spPr>
          <a:xfrm>
            <a:off x="3048000" y="685800"/>
            <a:ext cx="3146156" cy="1115878"/>
          </a:xfrm>
          <a:prstGeom prst="star16">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3200" dirty="0" smtClean="0">
                <a:solidFill>
                  <a:schemeClr val="tx1"/>
                </a:solidFill>
                <a:latin typeface="NikoshBAN" panose="02000000000000000000" pitchFamily="2" charset="0"/>
                <a:cs typeface="NikoshBAN" panose="02000000000000000000" pitchFamily="2" charset="0"/>
              </a:rPr>
              <a:t>দলীয়</a:t>
            </a:r>
            <a:r>
              <a:rPr lang="en-US" sz="3200" dirty="0" smtClean="0">
                <a:solidFill>
                  <a:schemeClr val="tx1"/>
                </a:solidFill>
                <a:latin typeface="NikoshBAN" panose="02000000000000000000" pitchFamily="2" charset="0"/>
                <a:cs typeface="NikoshBAN" panose="02000000000000000000" pitchFamily="2" charset="0"/>
              </a:rPr>
              <a:t> </a:t>
            </a:r>
            <a:r>
              <a:rPr lang="en-US" sz="3200" dirty="0" err="1">
                <a:solidFill>
                  <a:schemeClr val="tx1"/>
                </a:solidFill>
                <a:latin typeface="NikoshBAN" panose="02000000000000000000" pitchFamily="2" charset="0"/>
                <a:cs typeface="NikoshBAN" panose="02000000000000000000" pitchFamily="2" charset="0"/>
              </a:rPr>
              <a:t>কাজ</a:t>
            </a:r>
            <a:endParaRPr lang="en-US" sz="3200" dirty="0">
              <a:solidFill>
                <a:schemeClr val="tx1"/>
              </a:solidFill>
              <a:latin typeface="NikoshBAN" panose="02000000000000000000" pitchFamily="2" charset="0"/>
              <a:cs typeface="NikoshBAN" panose="02000000000000000000" pitchFamily="2"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618" y="1967639"/>
            <a:ext cx="7315200" cy="2922722"/>
          </a:xfrm>
          <a:prstGeom prst="rect">
            <a:avLst/>
          </a:prstGeom>
        </p:spPr>
      </p:pic>
    </p:spTree>
    <p:extLst>
      <p:ext uri="{BB962C8B-B14F-4D97-AF65-F5344CB8AC3E}">
        <p14:creationId xmlns:p14="http://schemas.microsoft.com/office/powerpoint/2010/main" val="188861780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a:ln w="88900" cap="sq" cmpd="thickThin">
            <a:noFill/>
            <a:prstDash val="solid"/>
            <a:miter lim="800000"/>
          </a:ln>
          <a:effectLst>
            <a:innerShdw blurRad="76200">
              <a:srgbClr val="000000"/>
            </a:innerShdw>
          </a:effectLst>
        </p:spPr>
      </p:pic>
      <p:sp>
        <p:nvSpPr>
          <p:cNvPr id="7" name="Horizontal Scroll 6"/>
          <p:cNvSpPr/>
          <p:nvPr/>
        </p:nvSpPr>
        <p:spPr>
          <a:xfrm>
            <a:off x="609600" y="533400"/>
            <a:ext cx="7924800" cy="1143000"/>
          </a:xfrm>
          <a:prstGeom prst="horizontalScroll">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bn-BD" sz="5400" dirty="0" smtClean="0">
                <a:solidFill>
                  <a:schemeClr val="tx1"/>
                </a:solidFill>
                <a:latin typeface="NikoshBAN" pitchFamily="2" charset="0"/>
                <a:cs typeface="NikoshBAN" pitchFamily="2" charset="0"/>
              </a:rPr>
              <a:t>মূল্যায়ণ </a:t>
            </a:r>
            <a:endParaRPr lang="en-US" sz="5400" dirty="0">
              <a:solidFill>
                <a:schemeClr val="tx1"/>
              </a:solidFill>
              <a:latin typeface="NikoshBAN" pitchFamily="2" charset="0"/>
              <a:cs typeface="NikoshBAN" pitchFamily="2" charset="0"/>
            </a:endParaRPr>
          </a:p>
        </p:txBody>
      </p:sp>
      <p:sp>
        <p:nvSpPr>
          <p:cNvPr id="4" name="Rectangle 3"/>
          <p:cNvSpPr/>
          <p:nvPr/>
        </p:nvSpPr>
        <p:spPr>
          <a:xfrm>
            <a:off x="609600" y="1600200"/>
            <a:ext cx="7924800" cy="1143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endParaRPr lang="bn-BD" sz="2800" dirty="0" smtClean="0">
              <a:latin typeface="NikoshBAN" pitchFamily="2" charset="0"/>
              <a:cs typeface="NikoshBAN" pitchFamily="2" charset="0"/>
            </a:endParaRPr>
          </a:p>
          <a:p>
            <a:r>
              <a:rPr lang="bn-BD" sz="2800" dirty="0" smtClean="0">
                <a:solidFill>
                  <a:schemeClr val="tx1"/>
                </a:solidFill>
                <a:latin typeface="SutonnyMJ" pitchFamily="2" charset="0"/>
                <a:cs typeface="NikoshBAN" pitchFamily="2" charset="0"/>
              </a:rPr>
              <a:t>প্রশ্নঃ ‘সেই</a:t>
            </a:r>
            <a:r>
              <a:rPr lang="bn-BD" sz="2800" dirty="0" smtClean="0">
                <a:solidFill>
                  <a:schemeClr val="tx1"/>
                </a:solidFill>
                <a:latin typeface="NikoshBAN" pitchFamily="2" charset="0"/>
                <a:cs typeface="NikoshBAN" pitchFamily="2" charset="0"/>
              </a:rPr>
              <a:t> সবুজের বুক চেরা’ পথটি কেমন?</a:t>
            </a:r>
          </a:p>
          <a:p>
            <a:pPr algn="ctr"/>
            <a:endParaRPr lang="en-US" sz="2800" dirty="0">
              <a:latin typeface="NikoshBAN" pitchFamily="2" charset="0"/>
              <a:cs typeface="NikoshBAN" pitchFamily="2" charset="0"/>
            </a:endParaRPr>
          </a:p>
        </p:txBody>
      </p:sp>
      <p:sp>
        <p:nvSpPr>
          <p:cNvPr id="5" name="Rectangle 4"/>
          <p:cNvSpPr/>
          <p:nvPr/>
        </p:nvSpPr>
        <p:spPr>
          <a:xfrm>
            <a:off x="1053084" y="3126936"/>
            <a:ext cx="2528316" cy="96593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bn-BD" sz="2400" dirty="0" smtClean="0">
                <a:latin typeface="NikoshBAN" pitchFamily="2" charset="0"/>
                <a:cs typeface="NikoshBAN" pitchFamily="2" charset="0"/>
              </a:rPr>
              <a:t>ক. পাকা </a:t>
            </a:r>
            <a:endParaRPr lang="en-US" sz="2400" dirty="0">
              <a:latin typeface="NikoshBAN" pitchFamily="2" charset="0"/>
              <a:cs typeface="NikoshBAN" pitchFamily="2" charset="0"/>
            </a:endParaRPr>
          </a:p>
        </p:txBody>
      </p:sp>
      <p:sp>
        <p:nvSpPr>
          <p:cNvPr id="6" name="Rectangle 5"/>
          <p:cNvSpPr/>
          <p:nvPr/>
        </p:nvSpPr>
        <p:spPr>
          <a:xfrm>
            <a:off x="5181600" y="3126936"/>
            <a:ext cx="2514600" cy="96593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bn-BD" sz="2400" dirty="0" smtClean="0">
                <a:latin typeface="NikoshBAN" pitchFamily="2" charset="0"/>
                <a:cs typeface="NikoshBAN" pitchFamily="2" charset="0"/>
              </a:rPr>
              <a:t>খ. মেঠো</a:t>
            </a:r>
            <a:endParaRPr lang="en-US" sz="2400" dirty="0">
              <a:latin typeface="NikoshBAN" pitchFamily="2" charset="0"/>
              <a:cs typeface="NikoshBAN" pitchFamily="2" charset="0"/>
            </a:endParaRPr>
          </a:p>
        </p:txBody>
      </p:sp>
      <p:sp>
        <p:nvSpPr>
          <p:cNvPr id="8" name="Rectangle 7"/>
          <p:cNvSpPr/>
          <p:nvPr/>
        </p:nvSpPr>
        <p:spPr>
          <a:xfrm>
            <a:off x="1053084" y="4495800"/>
            <a:ext cx="2528316" cy="10668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bn-BD" sz="2400" dirty="0">
                <a:latin typeface="NikoshBAN" pitchFamily="2" charset="0"/>
                <a:cs typeface="NikoshBAN" pitchFamily="2" charset="0"/>
              </a:rPr>
              <a:t>গ</a:t>
            </a:r>
            <a:r>
              <a:rPr lang="bn-BD" sz="2400" dirty="0" smtClean="0">
                <a:latin typeface="NikoshBAN" pitchFamily="2" charset="0"/>
                <a:cs typeface="NikoshBAN" pitchFamily="2" charset="0"/>
              </a:rPr>
              <a:t>. ভাঙ্গা </a:t>
            </a:r>
            <a:endParaRPr lang="en-US" sz="2400" dirty="0">
              <a:latin typeface="NikoshBAN" pitchFamily="2" charset="0"/>
              <a:cs typeface="NikoshBAN" pitchFamily="2" charset="0"/>
            </a:endParaRPr>
          </a:p>
        </p:txBody>
      </p:sp>
      <p:sp>
        <p:nvSpPr>
          <p:cNvPr id="9" name="Rectangle 8"/>
          <p:cNvSpPr/>
          <p:nvPr/>
        </p:nvSpPr>
        <p:spPr>
          <a:xfrm>
            <a:off x="5181600" y="4495800"/>
            <a:ext cx="2590800" cy="10668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bn-BD" sz="2400" dirty="0" smtClean="0">
                <a:latin typeface="NikoshBAN" pitchFamily="2" charset="0"/>
                <a:cs typeface="NikoshBAN" pitchFamily="2" charset="0"/>
              </a:rPr>
              <a:t>ঘ. গ্রাম্য </a:t>
            </a:r>
            <a:endParaRPr lang="en-US" sz="2400" dirty="0">
              <a:latin typeface="NikoshBAN" pitchFamily="2" charset="0"/>
              <a:cs typeface="NikoshBAN" pitchFamily="2" charset="0"/>
            </a:endParaRPr>
          </a:p>
        </p:txBody>
      </p:sp>
      <p:sp>
        <p:nvSpPr>
          <p:cNvPr id="3" name="Oval 2"/>
          <p:cNvSpPr/>
          <p:nvPr/>
        </p:nvSpPr>
        <p:spPr>
          <a:xfrm>
            <a:off x="5715000" y="3429000"/>
            <a:ext cx="533400" cy="3810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694122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5" grpId="0" animBg="1"/>
      <p:bldP spid="6" grpId="0" animBg="1"/>
      <p:bldP spid="8" grpId="0" animBg="1"/>
      <p:bldP spid="9"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0" y="0"/>
            <a:ext cx="9144000" cy="6858000"/>
          </a:xfrm>
          <a:prstGeom prst="rect">
            <a:avLst/>
          </a:prstGeom>
          <a:ln/>
        </p:spPr>
        <p:style>
          <a:lnRef idx="2">
            <a:schemeClr val="accent1"/>
          </a:lnRef>
          <a:fillRef idx="1">
            <a:schemeClr val="lt1"/>
          </a:fillRef>
          <a:effectRef idx="0">
            <a:schemeClr val="accent1"/>
          </a:effectRef>
          <a:fontRef idx="minor">
            <a:schemeClr val="dk1"/>
          </a:fontRef>
        </p:style>
      </p:pic>
      <p:sp>
        <p:nvSpPr>
          <p:cNvPr id="4" name="Rectangle 3"/>
          <p:cNvSpPr/>
          <p:nvPr/>
        </p:nvSpPr>
        <p:spPr>
          <a:xfrm>
            <a:off x="228600" y="609600"/>
            <a:ext cx="8686800" cy="76200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4400" u="sng" dirty="0" smtClean="0">
                <a:solidFill>
                  <a:schemeClr val="tx1"/>
                </a:solidFill>
                <a:latin typeface="NikoshBAN" pitchFamily="2" charset="0"/>
                <a:cs typeface="NikoshBAN" pitchFamily="2" charset="0"/>
              </a:rPr>
              <a:t>পরিচিতি</a:t>
            </a:r>
            <a:r>
              <a:rPr lang="bn-BD" dirty="0" smtClean="0"/>
              <a:t> </a:t>
            </a:r>
            <a:endParaRPr lang="en-US" dirty="0"/>
          </a:p>
        </p:txBody>
      </p:sp>
      <p:sp>
        <p:nvSpPr>
          <p:cNvPr id="5" name="Rounded Rectangle 4"/>
          <p:cNvSpPr/>
          <p:nvPr/>
        </p:nvSpPr>
        <p:spPr>
          <a:xfrm>
            <a:off x="4800600" y="1295400"/>
            <a:ext cx="3733800" cy="4876800"/>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bn-BD" sz="2400" dirty="0" smtClean="0">
                <a:solidFill>
                  <a:schemeClr val="tx1"/>
                </a:solidFill>
                <a:latin typeface="NikoshBAN" pitchFamily="2" charset="0"/>
                <a:cs typeface="NikoshBAN" pitchFamily="2" charset="0"/>
              </a:rPr>
              <a:t>শ্রেণিঃ সপ্তম   </a:t>
            </a:r>
          </a:p>
          <a:p>
            <a:r>
              <a:rPr lang="bn-BD" sz="2400" dirty="0" smtClean="0">
                <a:solidFill>
                  <a:schemeClr val="tx1"/>
                </a:solidFill>
                <a:latin typeface="NikoshBAN" pitchFamily="2" charset="0"/>
                <a:cs typeface="NikoshBAN" pitchFamily="2" charset="0"/>
              </a:rPr>
              <a:t>বিষয়ঃ বাংলা ১ম </a:t>
            </a:r>
          </a:p>
          <a:p>
            <a:r>
              <a:rPr lang="bn-BD" sz="2400" dirty="0" smtClean="0">
                <a:solidFill>
                  <a:schemeClr val="tx1"/>
                </a:solidFill>
                <a:latin typeface="NikoshBAN" pitchFamily="2" charset="0"/>
                <a:cs typeface="NikoshBAN" pitchFamily="2" charset="0"/>
              </a:rPr>
              <a:t>পাঠঃ শোন একটি মুজিবরের থেকে </a:t>
            </a:r>
          </a:p>
          <a:p>
            <a:r>
              <a:rPr lang="bn-BD" sz="2400" dirty="0" smtClean="0">
                <a:solidFill>
                  <a:schemeClr val="tx1"/>
                </a:solidFill>
                <a:latin typeface="NikoshBAN" pitchFamily="2" charset="0"/>
                <a:cs typeface="NikoshBAN" pitchFamily="2" charset="0"/>
              </a:rPr>
              <a:t>সময়ঃ ৫০ মিনিট</a:t>
            </a:r>
          </a:p>
          <a:p>
            <a:r>
              <a:rPr lang="bn-BD" sz="2400" dirty="0" smtClean="0">
                <a:solidFill>
                  <a:schemeClr val="tx1"/>
                </a:solidFill>
                <a:latin typeface="NikoshBAN" pitchFamily="2" charset="0"/>
                <a:cs typeface="NikoshBAN" pitchFamily="2" charset="0"/>
              </a:rPr>
              <a:t>তারিখঃ ০১৫/০৩/২০১৮ খ্রিঃ।     </a:t>
            </a:r>
          </a:p>
          <a:p>
            <a:endParaRPr lang="bn-BD" sz="2800" dirty="0">
              <a:solidFill>
                <a:schemeClr val="tx1"/>
              </a:solidFill>
              <a:latin typeface="NikoshBAN" pitchFamily="2" charset="0"/>
              <a:cs typeface="NikoshBAN" pitchFamily="2" charset="0"/>
            </a:endParaRPr>
          </a:p>
          <a:p>
            <a:endParaRPr lang="bn-BD" sz="2800" dirty="0" smtClean="0">
              <a:solidFill>
                <a:schemeClr val="tx1"/>
              </a:solidFill>
              <a:latin typeface="NikoshBAN" pitchFamily="2" charset="0"/>
              <a:cs typeface="NikoshBAN" pitchFamily="2" charset="0"/>
            </a:endParaRPr>
          </a:p>
          <a:p>
            <a:endParaRPr lang="bn-BD" sz="2800" dirty="0">
              <a:solidFill>
                <a:schemeClr val="tx1"/>
              </a:solidFill>
              <a:latin typeface="NikoshBAN" pitchFamily="2" charset="0"/>
              <a:cs typeface="NikoshBAN" pitchFamily="2" charset="0"/>
            </a:endParaRPr>
          </a:p>
          <a:p>
            <a:endParaRPr lang="bn-BD" sz="2800" dirty="0" smtClean="0">
              <a:solidFill>
                <a:schemeClr val="tx1"/>
              </a:solidFill>
              <a:latin typeface="NikoshBAN" pitchFamily="2" charset="0"/>
              <a:cs typeface="NikoshBAN" pitchFamily="2" charset="0"/>
            </a:endParaRPr>
          </a:p>
          <a:p>
            <a:endParaRPr lang="en-US" sz="2800" dirty="0">
              <a:solidFill>
                <a:schemeClr val="tx1"/>
              </a:solidFill>
              <a:latin typeface="NikoshBAN" pitchFamily="2" charset="0"/>
              <a:cs typeface="NikoshBAN" pitchFamily="2" charset="0"/>
            </a:endParaRPr>
          </a:p>
        </p:txBody>
      </p:sp>
      <p:sp>
        <p:nvSpPr>
          <p:cNvPr id="6" name="Rounded Rectangle 5"/>
          <p:cNvSpPr/>
          <p:nvPr/>
        </p:nvSpPr>
        <p:spPr>
          <a:xfrm>
            <a:off x="685800" y="1295400"/>
            <a:ext cx="3505200" cy="4876800"/>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bn-BD" dirty="0" smtClean="0">
              <a:latin typeface="NikoshBAN" pitchFamily="2" charset="0"/>
              <a:cs typeface="NikoshBAN" pitchFamily="2" charset="0"/>
            </a:endParaRPr>
          </a:p>
          <a:p>
            <a:pPr algn="ctr"/>
            <a:endParaRPr lang="bn-BD" dirty="0">
              <a:latin typeface="NikoshBAN" pitchFamily="2" charset="0"/>
              <a:cs typeface="NikoshBAN" pitchFamily="2" charset="0"/>
            </a:endParaRPr>
          </a:p>
          <a:p>
            <a:pPr algn="ctr"/>
            <a:endParaRPr lang="bn-BD" dirty="0" smtClean="0">
              <a:latin typeface="NikoshBAN" pitchFamily="2" charset="0"/>
              <a:cs typeface="NikoshBAN" pitchFamily="2" charset="0"/>
            </a:endParaRPr>
          </a:p>
          <a:p>
            <a:pPr algn="ctr"/>
            <a:r>
              <a:rPr lang="bn-BD" dirty="0" smtClean="0">
                <a:latin typeface="NikoshBAN" pitchFamily="2" charset="0"/>
                <a:cs typeface="NikoshBAN" pitchFamily="2" charset="0"/>
              </a:rPr>
              <a:t>মোঃ হাফিজুর রহমান </a:t>
            </a:r>
          </a:p>
          <a:p>
            <a:pPr algn="ctr"/>
            <a:r>
              <a:rPr lang="bn-BD" dirty="0" smtClean="0">
                <a:latin typeface="NikoshBAN" pitchFamily="2" charset="0"/>
                <a:cs typeface="NikoshBAN" pitchFamily="2" charset="0"/>
              </a:rPr>
              <a:t>সহকারি শিক্ষক ( আইসিটি )</a:t>
            </a:r>
          </a:p>
          <a:p>
            <a:pPr algn="ctr"/>
            <a:r>
              <a:rPr lang="bn-BD" dirty="0" smtClean="0">
                <a:latin typeface="NikoshBAN" pitchFamily="2" charset="0"/>
                <a:cs typeface="NikoshBAN" pitchFamily="2" charset="0"/>
              </a:rPr>
              <a:t>দোবিলা ইসলামপুর সিনিয়র আলিম মাদরাসা</a:t>
            </a:r>
          </a:p>
          <a:p>
            <a:pPr algn="ctr"/>
            <a:r>
              <a:rPr lang="bn-BD" dirty="0" smtClean="0">
                <a:latin typeface="NikoshBAN" pitchFamily="2" charset="0"/>
                <a:cs typeface="NikoshBAN" pitchFamily="2" charset="0"/>
              </a:rPr>
              <a:t>তাড়াশ, সিরাজগঞ্জ</a:t>
            </a:r>
          </a:p>
          <a:p>
            <a:pPr algn="ctr"/>
            <a:r>
              <a:rPr lang="bn-BD" dirty="0" smtClean="0">
                <a:latin typeface="NikoshBAN" pitchFamily="2" charset="0"/>
                <a:cs typeface="NikoshBAN" pitchFamily="2" charset="0"/>
              </a:rPr>
              <a:t>ই-মেইলঃ </a:t>
            </a:r>
            <a:r>
              <a:rPr lang="en-US" dirty="0" smtClean="0">
                <a:hlinkClick r:id="rId4"/>
              </a:rPr>
              <a:t>hafiz.master20@yahoo.com</a:t>
            </a:r>
            <a:endParaRPr lang="en-US" dirty="0" smtClean="0"/>
          </a:p>
          <a:p>
            <a:pPr algn="ctr"/>
            <a:r>
              <a:rPr lang="bn-BD" dirty="0" smtClean="0">
                <a:latin typeface="NikoshBAN" pitchFamily="2" charset="0"/>
                <a:cs typeface="NikoshBAN" pitchFamily="2" charset="0"/>
              </a:rPr>
              <a:t>মোবাইলঃ ০১৭৩৯২৩৩০৫০ </a:t>
            </a:r>
            <a:endParaRPr lang="en-US" dirty="0">
              <a:latin typeface="NikoshBAN" pitchFamily="2" charset="0"/>
              <a:cs typeface="NikoshBAN" pitchFamily="2" charset="0"/>
            </a:endParaRPr>
          </a:p>
        </p:txBody>
      </p:sp>
      <p:cxnSp>
        <p:nvCxnSpPr>
          <p:cNvPr id="7" name="Straight Connector 6"/>
          <p:cNvCxnSpPr/>
          <p:nvPr/>
        </p:nvCxnSpPr>
        <p:spPr>
          <a:xfrm>
            <a:off x="4495800" y="1524000"/>
            <a:ext cx="0" cy="4495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648200" y="1752600"/>
            <a:ext cx="0" cy="403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343400" y="1752600"/>
            <a:ext cx="0" cy="403860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2976" y="1371600"/>
            <a:ext cx="1258824" cy="16184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631461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a:ln w="88900" cap="sq" cmpd="thickThin">
            <a:noFill/>
            <a:prstDash val="solid"/>
            <a:miter lim="800000"/>
          </a:ln>
          <a:effectLst>
            <a:innerShdw blurRad="76200">
              <a:srgbClr val="000000"/>
            </a:innerShdw>
          </a:effectLst>
        </p:spPr>
      </p:pic>
      <p:sp>
        <p:nvSpPr>
          <p:cNvPr id="7" name="Horizontal Scroll 6"/>
          <p:cNvSpPr/>
          <p:nvPr/>
        </p:nvSpPr>
        <p:spPr>
          <a:xfrm>
            <a:off x="609600" y="533400"/>
            <a:ext cx="7924800" cy="1143000"/>
          </a:xfrm>
          <a:prstGeom prst="horizontalScroll">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bn-BD" sz="5400" dirty="0" smtClean="0">
                <a:solidFill>
                  <a:schemeClr val="tx1"/>
                </a:solidFill>
                <a:latin typeface="NikoshBAN" pitchFamily="2" charset="0"/>
                <a:cs typeface="NikoshBAN" pitchFamily="2" charset="0"/>
              </a:rPr>
              <a:t>মূল্যায়ণ </a:t>
            </a:r>
            <a:endParaRPr lang="en-US" sz="5400" dirty="0">
              <a:solidFill>
                <a:schemeClr val="tx1"/>
              </a:solidFill>
              <a:latin typeface="NikoshBAN" pitchFamily="2" charset="0"/>
              <a:cs typeface="NikoshBAN" pitchFamily="2" charset="0"/>
            </a:endParaRPr>
          </a:p>
        </p:txBody>
      </p:sp>
      <p:sp>
        <p:nvSpPr>
          <p:cNvPr id="4" name="Rectangle 3"/>
          <p:cNvSpPr/>
          <p:nvPr/>
        </p:nvSpPr>
        <p:spPr>
          <a:xfrm>
            <a:off x="609600" y="1600200"/>
            <a:ext cx="7924800" cy="1143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endParaRPr lang="bn-BD" sz="2800" dirty="0" smtClean="0">
              <a:latin typeface="NikoshBAN" pitchFamily="2" charset="0"/>
              <a:cs typeface="NikoshBAN" pitchFamily="2" charset="0"/>
            </a:endParaRPr>
          </a:p>
          <a:p>
            <a:r>
              <a:rPr lang="bn-BD" sz="2800" dirty="0" smtClean="0">
                <a:solidFill>
                  <a:schemeClr val="tx1"/>
                </a:solidFill>
                <a:latin typeface="SutonnyMJ" pitchFamily="2" charset="0"/>
                <a:cs typeface="NikoshBAN" pitchFamily="2" charset="0"/>
              </a:rPr>
              <a:t>প্রশ্নঃ কোন ক্ষেত্রে শ্রেষ্ঠত্বের জন্য বাংলাকে ‘সোনার খনি</a:t>
            </a:r>
            <a:r>
              <a:rPr lang="bn-BD" sz="2800" dirty="0" smtClean="0">
                <a:solidFill>
                  <a:schemeClr val="tx1"/>
                </a:solidFill>
                <a:latin typeface="NikoshBAN" pitchFamily="2" charset="0"/>
                <a:cs typeface="NikoshBAN" pitchFamily="2" charset="0"/>
              </a:rPr>
              <a:t>’ বলা হয়েছে? </a:t>
            </a:r>
          </a:p>
          <a:p>
            <a:pPr algn="ctr"/>
            <a:endParaRPr lang="en-US" sz="2800" dirty="0">
              <a:latin typeface="NikoshBAN" pitchFamily="2" charset="0"/>
              <a:cs typeface="NikoshBAN" pitchFamily="2" charset="0"/>
            </a:endParaRPr>
          </a:p>
        </p:txBody>
      </p:sp>
      <p:sp>
        <p:nvSpPr>
          <p:cNvPr id="5" name="Rectangle 4"/>
          <p:cNvSpPr/>
          <p:nvPr/>
        </p:nvSpPr>
        <p:spPr>
          <a:xfrm>
            <a:off x="1053084" y="3126936"/>
            <a:ext cx="2528316" cy="96593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bn-BD" sz="2400" dirty="0" smtClean="0">
                <a:latin typeface="NikoshBAN" pitchFamily="2" charset="0"/>
                <a:cs typeface="NikoshBAN" pitchFamily="2" charset="0"/>
              </a:rPr>
              <a:t>ক. লড়াই-সংগ্রাম  </a:t>
            </a:r>
            <a:endParaRPr lang="en-US" sz="2400" dirty="0">
              <a:latin typeface="NikoshBAN" pitchFamily="2" charset="0"/>
              <a:cs typeface="NikoshBAN" pitchFamily="2" charset="0"/>
            </a:endParaRPr>
          </a:p>
        </p:txBody>
      </p:sp>
      <p:sp>
        <p:nvSpPr>
          <p:cNvPr id="6" name="Rectangle 5"/>
          <p:cNvSpPr/>
          <p:nvPr/>
        </p:nvSpPr>
        <p:spPr>
          <a:xfrm>
            <a:off x="5181600" y="3126936"/>
            <a:ext cx="2514600" cy="96593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bn-BD" sz="2400" dirty="0" smtClean="0">
                <a:latin typeface="NikoshBAN" pitchFamily="2" charset="0"/>
                <a:cs typeface="NikoshBAN" pitchFamily="2" charset="0"/>
              </a:rPr>
              <a:t>খ. শিল্প-কাব্য </a:t>
            </a:r>
            <a:endParaRPr lang="en-US" sz="2400" dirty="0">
              <a:latin typeface="NikoshBAN" pitchFamily="2" charset="0"/>
              <a:cs typeface="NikoshBAN" pitchFamily="2" charset="0"/>
            </a:endParaRPr>
          </a:p>
        </p:txBody>
      </p:sp>
      <p:sp>
        <p:nvSpPr>
          <p:cNvPr id="8" name="Rectangle 7"/>
          <p:cNvSpPr/>
          <p:nvPr/>
        </p:nvSpPr>
        <p:spPr>
          <a:xfrm>
            <a:off x="1053084" y="4495800"/>
            <a:ext cx="2528316" cy="10668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bn-BD" sz="2400" dirty="0">
                <a:latin typeface="NikoshBAN" pitchFamily="2" charset="0"/>
                <a:cs typeface="NikoshBAN" pitchFamily="2" charset="0"/>
              </a:rPr>
              <a:t>গ</a:t>
            </a:r>
            <a:r>
              <a:rPr lang="bn-BD" sz="2400" dirty="0" smtClean="0">
                <a:latin typeface="NikoshBAN" pitchFamily="2" charset="0"/>
                <a:cs typeface="NikoshBAN" pitchFamily="2" charset="0"/>
              </a:rPr>
              <a:t>. সঙ্গীত  </a:t>
            </a:r>
            <a:endParaRPr lang="en-US" sz="2400" dirty="0">
              <a:latin typeface="NikoshBAN" pitchFamily="2" charset="0"/>
              <a:cs typeface="NikoshBAN" pitchFamily="2" charset="0"/>
            </a:endParaRPr>
          </a:p>
        </p:txBody>
      </p:sp>
      <p:sp>
        <p:nvSpPr>
          <p:cNvPr id="9" name="Rectangle 8"/>
          <p:cNvSpPr/>
          <p:nvPr/>
        </p:nvSpPr>
        <p:spPr>
          <a:xfrm>
            <a:off x="5181600" y="4495800"/>
            <a:ext cx="2590800" cy="10668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bn-BD" sz="2400" dirty="0" smtClean="0">
                <a:latin typeface="NikoshBAN" pitchFamily="2" charset="0"/>
                <a:cs typeface="NikoshBAN" pitchFamily="2" charset="0"/>
              </a:rPr>
              <a:t>ঘ. ক্রীড়াশৈলী</a:t>
            </a:r>
            <a:endParaRPr lang="en-US" sz="2400" dirty="0">
              <a:latin typeface="NikoshBAN" pitchFamily="2" charset="0"/>
              <a:cs typeface="NikoshBAN" pitchFamily="2" charset="0"/>
            </a:endParaRPr>
          </a:p>
        </p:txBody>
      </p:sp>
      <p:sp>
        <p:nvSpPr>
          <p:cNvPr id="3" name="Oval 2"/>
          <p:cNvSpPr/>
          <p:nvPr/>
        </p:nvSpPr>
        <p:spPr>
          <a:xfrm>
            <a:off x="5715000" y="3429000"/>
            <a:ext cx="381000" cy="3048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483924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a:ln w="88900" cap="sq" cmpd="thickThin">
            <a:solidFill>
              <a:srgbClr val="000000"/>
            </a:solidFill>
            <a:prstDash val="solid"/>
            <a:miter lim="800000"/>
          </a:ln>
          <a:effectLst>
            <a:innerShdw blurRad="76200">
              <a:srgbClr val="000000"/>
            </a:innerShdw>
          </a:effectLst>
        </p:spPr>
      </p:pic>
      <p:sp>
        <p:nvSpPr>
          <p:cNvPr id="7" name="16-Point Star 6"/>
          <p:cNvSpPr/>
          <p:nvPr/>
        </p:nvSpPr>
        <p:spPr>
          <a:xfrm>
            <a:off x="3048000" y="865322"/>
            <a:ext cx="3146156" cy="1115878"/>
          </a:xfrm>
          <a:prstGeom prst="star16">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bn-BD" sz="3200" dirty="0" smtClean="0">
                <a:solidFill>
                  <a:schemeClr val="tx1"/>
                </a:solidFill>
                <a:latin typeface="NikoshBAN" panose="02000000000000000000" pitchFamily="2" charset="0"/>
                <a:cs typeface="NikoshBAN" panose="02000000000000000000" pitchFamily="2" charset="0"/>
              </a:rPr>
              <a:t>বাড়ির</a:t>
            </a:r>
            <a:r>
              <a:rPr lang="en-US" sz="3200" dirty="0" smtClean="0">
                <a:solidFill>
                  <a:schemeClr val="tx1"/>
                </a:solidFill>
                <a:latin typeface="NikoshBAN" panose="02000000000000000000" pitchFamily="2" charset="0"/>
                <a:cs typeface="NikoshBAN" panose="02000000000000000000" pitchFamily="2" charset="0"/>
              </a:rPr>
              <a:t> </a:t>
            </a:r>
            <a:r>
              <a:rPr lang="en-US" sz="3200" dirty="0" err="1">
                <a:solidFill>
                  <a:schemeClr val="tx1"/>
                </a:solidFill>
                <a:latin typeface="NikoshBAN" panose="02000000000000000000" pitchFamily="2" charset="0"/>
                <a:cs typeface="NikoshBAN" panose="02000000000000000000" pitchFamily="2" charset="0"/>
              </a:rPr>
              <a:t>কাজ</a:t>
            </a:r>
            <a:endParaRPr lang="en-US" sz="3200" dirty="0">
              <a:solidFill>
                <a:schemeClr val="tx1"/>
              </a:solidFill>
              <a:latin typeface="NikoshBAN" panose="02000000000000000000" pitchFamily="2" charset="0"/>
              <a:cs typeface="NikoshBAN" panose="02000000000000000000" pitchFamily="2" charset="0"/>
            </a:endParaRPr>
          </a:p>
        </p:txBody>
      </p:sp>
      <p:sp>
        <p:nvSpPr>
          <p:cNvPr id="8" name="Rectangle 7"/>
          <p:cNvSpPr/>
          <p:nvPr/>
        </p:nvSpPr>
        <p:spPr>
          <a:xfrm>
            <a:off x="685800" y="4648200"/>
            <a:ext cx="7696200" cy="12954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bn-BD" sz="2800" dirty="0" smtClean="0">
                <a:solidFill>
                  <a:schemeClr val="tx1"/>
                </a:solidFill>
                <a:latin typeface="NikoshBAN" panose="02000000000000000000" pitchFamily="2" charset="0"/>
                <a:cs typeface="NikoshBAN" panose="02000000000000000000" pitchFamily="2" charset="0"/>
              </a:rPr>
              <a:t>শোন একটি মুজিবরের থেকে কবিতার মূলভাব লিখে আনবে। </a:t>
            </a:r>
            <a:endParaRPr lang="en-US" sz="2800" dirty="0">
              <a:solidFill>
                <a:schemeClr val="tx1"/>
              </a:solidFill>
              <a:latin typeface="NikoshBAN" panose="02000000000000000000" pitchFamily="2" charset="0"/>
              <a:cs typeface="NikoshBAN" panose="02000000000000000000" pitchFamily="2" charset="0"/>
            </a:endParaRPr>
          </a:p>
        </p:txBody>
      </p:sp>
      <p:grpSp>
        <p:nvGrpSpPr>
          <p:cNvPr id="3" name="Group 2"/>
          <p:cNvGrpSpPr/>
          <p:nvPr/>
        </p:nvGrpSpPr>
        <p:grpSpPr>
          <a:xfrm>
            <a:off x="2590800" y="2286000"/>
            <a:ext cx="3200400" cy="1828800"/>
            <a:chOff x="2895600" y="2286000"/>
            <a:chExt cx="3200400" cy="1828800"/>
          </a:xfrm>
        </p:grpSpPr>
        <p:sp>
          <p:nvSpPr>
            <p:cNvPr id="4" name="Rectangle 3"/>
            <p:cNvSpPr/>
            <p:nvPr/>
          </p:nvSpPr>
          <p:spPr>
            <a:xfrm>
              <a:off x="2968752" y="2857500"/>
              <a:ext cx="3048000" cy="1143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 name="Rectangle 5"/>
            <p:cNvSpPr/>
            <p:nvPr/>
          </p:nvSpPr>
          <p:spPr>
            <a:xfrm>
              <a:off x="3048000" y="3200400"/>
              <a:ext cx="381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410200" y="3200400"/>
              <a:ext cx="381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294322" y="3048000"/>
              <a:ext cx="430078"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968752" y="4000500"/>
              <a:ext cx="3048000" cy="1143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a:off x="2895600" y="2286000"/>
              <a:ext cx="3200400" cy="609600"/>
            </a:xfrm>
            <a:prstGeom prst="trapezoid">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16" name="Group 15"/>
          <p:cNvGrpSpPr/>
          <p:nvPr/>
        </p:nvGrpSpPr>
        <p:grpSpPr>
          <a:xfrm>
            <a:off x="1295400" y="1905000"/>
            <a:ext cx="1219200" cy="2209800"/>
            <a:chOff x="1295400" y="1905000"/>
            <a:chExt cx="1219200" cy="2209800"/>
          </a:xfrm>
        </p:grpSpPr>
        <p:sp>
          <p:nvSpPr>
            <p:cNvPr id="14" name="Explosion 2 13"/>
            <p:cNvSpPr/>
            <p:nvPr/>
          </p:nvSpPr>
          <p:spPr>
            <a:xfrm rot="1802287">
              <a:off x="1295400" y="1905000"/>
              <a:ext cx="1219200" cy="1295400"/>
            </a:xfrm>
            <a:prstGeom prst="irregularSeal2">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5" name="Rectangle 14"/>
            <p:cNvSpPr/>
            <p:nvPr/>
          </p:nvSpPr>
          <p:spPr>
            <a:xfrm>
              <a:off x="1752600" y="2857500"/>
              <a:ext cx="228600" cy="1257300"/>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pic>
        <p:nvPicPr>
          <p:cNvPr id="17" name="Picture 16">
            <a:extLst>
              <a:ext uri="{FF2B5EF4-FFF2-40B4-BE49-F238E27FC236}">
                <a16:creationId xmlns="" xmlns:a16="http://schemas.microsoft.com/office/drawing/2014/main" id="{063668F7-2003-4B4A-84FF-08A583B061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2514600"/>
            <a:ext cx="1466850" cy="2016171"/>
          </a:xfrm>
          <a:prstGeom prst="rect">
            <a:avLst/>
          </a:prstGeom>
        </p:spPr>
      </p:pic>
    </p:spTree>
    <p:extLst>
      <p:ext uri="{BB962C8B-B14F-4D97-AF65-F5344CB8AC3E}">
        <p14:creationId xmlns:p14="http://schemas.microsoft.com/office/powerpoint/2010/main" val="329808241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0" presetClass="path" presetSubtype="0" repeatCount="indefinite" accel="50000" decel="50000" fill="hold" nodeType="withEffect">
                                  <p:stCondLst>
                                    <p:cond delay="0"/>
                                  </p:stCondLst>
                                  <p:endCondLst>
                                    <p:cond evt="onNext" delay="0">
                                      <p:tgtEl>
                                        <p:sldTgt/>
                                      </p:tgtEl>
                                    </p:cond>
                                  </p:endCondLst>
                                  <p:childTnLst>
                                    <p:animMotion origin="layout" path="M 4.72222E-6 2.22222E-6 L -0.44497 0.04028 L -0.44497 0.04004 " pathEditMode="relative" rAng="0" ptsTypes="AAA">
                                      <p:cBhvr>
                                        <p:cTn id="10" dur="15000" fill="hold"/>
                                        <p:tgtEl>
                                          <p:spTgt spid="17"/>
                                        </p:tgtEl>
                                        <p:attrNameLst>
                                          <p:attrName>ppt_x</p:attrName>
                                          <p:attrName>ppt_y</p:attrName>
                                        </p:attrNameLst>
                                      </p:cBhvr>
                                      <p:rCtr x="-22257" y="2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a:ln w="88900" cap="sq" cmpd="thickThin">
            <a:noFill/>
            <a:prstDash val="solid"/>
            <a:miter lim="800000"/>
          </a:ln>
          <a:effectLst>
            <a:innerShdw blurRad="76200">
              <a:srgbClr val="000000"/>
            </a:innerShdw>
          </a:effectLst>
        </p:spPr>
      </p:pic>
      <p:sp>
        <p:nvSpPr>
          <p:cNvPr id="7" name="Horizontal Scroll 6"/>
          <p:cNvSpPr/>
          <p:nvPr/>
        </p:nvSpPr>
        <p:spPr>
          <a:xfrm>
            <a:off x="1066800" y="762000"/>
            <a:ext cx="7010400" cy="4953000"/>
          </a:xfrm>
          <a:prstGeom prst="horizontalScroll">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bn-BD" sz="6000" dirty="0" smtClean="0">
                <a:solidFill>
                  <a:schemeClr val="tx1"/>
                </a:solidFill>
                <a:latin typeface="NikoshBAN" pitchFamily="2" charset="0"/>
                <a:cs typeface="NikoshBAN" pitchFamily="2" charset="0"/>
              </a:rPr>
              <a:t>ধন্যবাদ সবাইকে </a:t>
            </a:r>
            <a:endParaRPr lang="en-US" sz="6000" dirty="0">
              <a:solidFill>
                <a:schemeClr val="tx1"/>
              </a:solidFill>
              <a:latin typeface="NikoshBAN" pitchFamily="2" charset="0"/>
              <a:cs typeface="NikoshBAN" pitchFamily="2" charset="0"/>
            </a:endParaRPr>
          </a:p>
        </p:txBody>
      </p:sp>
    </p:spTree>
    <p:extLst>
      <p:ext uri="{BB962C8B-B14F-4D97-AF65-F5344CB8AC3E}">
        <p14:creationId xmlns:p14="http://schemas.microsoft.com/office/powerpoint/2010/main" val="229306975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0" y="0"/>
            <a:ext cx="9144000" cy="6858000"/>
          </a:xfrm>
          <a:prstGeom prst="rect">
            <a:avLst/>
          </a:prstGeom>
          <a:ln w="88900" cap="sq" cmpd="thickThin">
            <a:noFill/>
            <a:prstDash val="solid"/>
            <a:miter lim="800000"/>
          </a:ln>
          <a:effectLst>
            <a:innerShdw blurRad="76200">
              <a:srgbClr val="000000"/>
            </a:innerShdw>
          </a:effectLst>
        </p:spPr>
      </p:pic>
      <p:sp>
        <p:nvSpPr>
          <p:cNvPr id="3" name="Rectangle 2"/>
          <p:cNvSpPr/>
          <p:nvPr/>
        </p:nvSpPr>
        <p:spPr>
          <a:xfrm>
            <a:off x="609600" y="609600"/>
            <a:ext cx="7924800" cy="381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bn-BD" sz="2800" dirty="0" smtClean="0">
                <a:latin typeface="NikoshBAN" pitchFamily="2" charset="0"/>
                <a:cs typeface="NikoshBAN" pitchFamily="2" charset="0"/>
              </a:rPr>
              <a:t>এসো আমরা কিছু ছবি দেখি......... </a:t>
            </a:r>
            <a:endParaRPr lang="en-US" sz="2800" dirty="0">
              <a:latin typeface="NikoshBAN" pitchFamily="2" charset="0"/>
              <a:cs typeface="NikoshBAN" pitchFamily="2"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800" y="1066800"/>
            <a:ext cx="4439920" cy="4343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Rectangle 5"/>
          <p:cNvSpPr/>
          <p:nvPr/>
        </p:nvSpPr>
        <p:spPr>
          <a:xfrm>
            <a:off x="609600" y="5562600"/>
            <a:ext cx="7848600" cy="5334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bn-BD" sz="2400" dirty="0" smtClean="0">
                <a:solidFill>
                  <a:schemeClr val="tx1"/>
                </a:solidFill>
                <a:latin typeface="NikoshBAN" pitchFamily="2" charset="0"/>
                <a:cs typeface="NikoshBAN" pitchFamily="2" charset="0"/>
              </a:rPr>
              <a:t>বলতো এটা কার ছবি? </a:t>
            </a:r>
            <a:endParaRPr lang="en-US" sz="2400" dirty="0">
              <a:solidFill>
                <a:schemeClr val="tx1"/>
              </a:solidFill>
              <a:latin typeface="NikoshBAN" pitchFamily="2" charset="0"/>
              <a:cs typeface="NikoshBAN" pitchFamily="2" charset="0"/>
            </a:endParaRPr>
          </a:p>
        </p:txBody>
      </p:sp>
      <p:sp>
        <p:nvSpPr>
          <p:cNvPr id="7" name="Rectangle 6"/>
          <p:cNvSpPr/>
          <p:nvPr/>
        </p:nvSpPr>
        <p:spPr>
          <a:xfrm>
            <a:off x="609600" y="5562600"/>
            <a:ext cx="7924800" cy="5334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bn-BD" sz="2400" dirty="0" smtClean="0">
                <a:latin typeface="NikoshBAN" pitchFamily="2" charset="0"/>
                <a:cs typeface="NikoshBAN" pitchFamily="2" charset="0"/>
              </a:rPr>
              <a:t>উনি হলেন গৌরিপ্রসন্ন মজুমদার </a:t>
            </a:r>
            <a:endParaRPr lang="en-US" sz="2400" dirty="0">
              <a:latin typeface="NikoshBAN" pitchFamily="2" charset="0"/>
              <a:cs typeface="NikoshBAN" pitchFamily="2" charset="0"/>
            </a:endParaRPr>
          </a:p>
        </p:txBody>
      </p:sp>
    </p:spTree>
    <p:extLst>
      <p:ext uri="{BB962C8B-B14F-4D97-AF65-F5344CB8AC3E}">
        <p14:creationId xmlns:p14="http://schemas.microsoft.com/office/powerpoint/2010/main" val="185838969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0" y="0"/>
            <a:ext cx="9144000" cy="6858000"/>
          </a:xfrm>
          <a:prstGeom prst="rect">
            <a:avLst/>
          </a:prstGeom>
          <a:ln w="88900" cap="sq" cmpd="thickThin">
            <a:noFill/>
            <a:prstDash val="solid"/>
            <a:miter lim="800000"/>
          </a:ln>
          <a:effectLst>
            <a:innerShdw blurRad="76200">
              <a:srgbClr val="000000"/>
            </a:innerShdw>
          </a:effectLst>
        </p:spPr>
      </p:pic>
      <p:sp>
        <p:nvSpPr>
          <p:cNvPr id="3" name="Rectangle 2"/>
          <p:cNvSpPr/>
          <p:nvPr/>
        </p:nvSpPr>
        <p:spPr>
          <a:xfrm>
            <a:off x="609600" y="609600"/>
            <a:ext cx="7924800" cy="381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bn-BD" sz="2800" dirty="0" smtClean="0">
                <a:latin typeface="NikoshBAN" pitchFamily="2" charset="0"/>
                <a:cs typeface="NikoshBAN" pitchFamily="2" charset="0"/>
              </a:rPr>
              <a:t>এসো আমরা কিছু ছবি দেখি......... </a:t>
            </a:r>
            <a:endParaRPr lang="en-US" sz="2800" dirty="0">
              <a:latin typeface="NikoshBAN" pitchFamily="2" charset="0"/>
              <a:cs typeface="NikoshBAN" pitchFamily="2"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7776" y="1143000"/>
            <a:ext cx="4648200" cy="4343750"/>
          </a:xfrm>
          <a:prstGeom prst="rect">
            <a:avLst/>
          </a:prstGeom>
          <a:ln w="88900" cap="sq" cmpd="thickThin">
            <a:solidFill>
              <a:srgbClr val="000000"/>
            </a:solidFill>
            <a:prstDash val="solid"/>
            <a:miter lim="800000"/>
          </a:ln>
          <a:effectLst>
            <a:innerShdw blurRad="76200">
              <a:srgbClr val="000000"/>
            </a:innerShdw>
          </a:effectLst>
        </p:spPr>
      </p:pic>
      <p:sp>
        <p:nvSpPr>
          <p:cNvPr id="5" name="Rectangle 4"/>
          <p:cNvSpPr/>
          <p:nvPr/>
        </p:nvSpPr>
        <p:spPr>
          <a:xfrm>
            <a:off x="609600" y="5562600"/>
            <a:ext cx="78486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3200" dirty="0" smtClean="0">
                <a:solidFill>
                  <a:schemeClr val="tx1"/>
                </a:solidFill>
                <a:latin typeface="NikoshBAN" pitchFamily="2" charset="0"/>
                <a:cs typeface="NikoshBAN" pitchFamily="2" charset="0"/>
              </a:rPr>
              <a:t>বলতো এটা কার ছবি? </a:t>
            </a:r>
            <a:endParaRPr lang="en-US" sz="3200" dirty="0">
              <a:solidFill>
                <a:schemeClr val="tx1"/>
              </a:solidFill>
              <a:latin typeface="NikoshBAN" pitchFamily="2" charset="0"/>
              <a:cs typeface="NikoshBAN" pitchFamily="2" charset="0"/>
            </a:endParaRPr>
          </a:p>
        </p:txBody>
      </p:sp>
      <p:sp>
        <p:nvSpPr>
          <p:cNvPr id="7" name="Rectangle 6"/>
          <p:cNvSpPr/>
          <p:nvPr/>
        </p:nvSpPr>
        <p:spPr>
          <a:xfrm>
            <a:off x="609600" y="5562600"/>
            <a:ext cx="7848600" cy="5334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bn-BD" sz="3200" dirty="0" smtClean="0">
                <a:latin typeface="NikoshBAN" pitchFamily="2" charset="0"/>
                <a:cs typeface="NikoshBAN" pitchFamily="2" charset="0"/>
              </a:rPr>
              <a:t>হাঁ, ঠিক বলেছো, উনি হলেন বঙ্গবন্ধু শেখ মুজিবর রহমান </a:t>
            </a:r>
            <a:endParaRPr lang="en-US" sz="3200" dirty="0">
              <a:latin typeface="NikoshBAN" pitchFamily="2" charset="0"/>
              <a:cs typeface="NikoshBAN" pitchFamily="2" charset="0"/>
            </a:endParaRPr>
          </a:p>
        </p:txBody>
      </p:sp>
    </p:spTree>
    <p:extLst>
      <p:ext uri="{BB962C8B-B14F-4D97-AF65-F5344CB8AC3E}">
        <p14:creationId xmlns:p14="http://schemas.microsoft.com/office/powerpoint/2010/main" val="388376568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a:ln w="88900" cap="sq" cmpd="thickThin">
            <a:noFill/>
            <a:prstDash val="solid"/>
            <a:miter lim="800000"/>
          </a:ln>
          <a:effectLst>
            <a:innerShdw blurRad="76200">
              <a:srgbClr val="000000"/>
            </a:innerShdw>
          </a:effectLst>
        </p:spPr>
      </p:pic>
      <p:sp>
        <p:nvSpPr>
          <p:cNvPr id="3" name="Rectangle 2"/>
          <p:cNvSpPr/>
          <p:nvPr/>
        </p:nvSpPr>
        <p:spPr>
          <a:xfrm>
            <a:off x="609600" y="609600"/>
            <a:ext cx="7924800" cy="4572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bn-BD" sz="2800" dirty="0" smtClean="0">
                <a:solidFill>
                  <a:schemeClr val="tx1"/>
                </a:solidFill>
                <a:latin typeface="NikoshBAN" pitchFamily="2" charset="0"/>
                <a:cs typeface="NikoshBAN" pitchFamily="2" charset="0"/>
              </a:rPr>
              <a:t>এসো আমরা একটা ভিডিও দেখি......... </a:t>
            </a:r>
            <a:endParaRPr lang="en-US" sz="2800" dirty="0">
              <a:solidFill>
                <a:schemeClr val="tx1"/>
              </a:solidFill>
              <a:latin typeface="NikoshBAN" pitchFamily="2" charset="0"/>
              <a:cs typeface="NikoshBAN" pitchFamily="2" charset="0"/>
            </a:endParaRPr>
          </a:p>
        </p:txBody>
      </p:sp>
      <p:graphicFrame>
        <p:nvGraphicFramePr>
          <p:cNvPr id="7" name="Object 6">
            <a:hlinkClick r:id="" action="ppaction://ole?verb=0"/>
          </p:cNvPr>
          <p:cNvGraphicFramePr>
            <a:graphicFrameLocks noChangeAspect="1"/>
          </p:cNvGraphicFramePr>
          <p:nvPr>
            <p:extLst>
              <p:ext uri="{D42A27DB-BD31-4B8C-83A1-F6EECF244321}">
                <p14:modId xmlns:p14="http://schemas.microsoft.com/office/powerpoint/2010/main" val="1889657929"/>
              </p:ext>
            </p:extLst>
          </p:nvPr>
        </p:nvGraphicFramePr>
        <p:xfrm>
          <a:off x="4114800" y="3043238"/>
          <a:ext cx="914400" cy="771525"/>
        </p:xfrm>
        <a:graphic>
          <a:graphicData uri="http://schemas.openxmlformats.org/presentationml/2006/ole">
            <mc:AlternateContent xmlns:mc="http://schemas.openxmlformats.org/markup-compatibility/2006">
              <mc:Choice xmlns:v="urn:schemas-microsoft-com:vml" Requires="v">
                <p:oleObj spid="_x0000_s1036" name="Packager Shell Object" showAsIcon="1" r:id="rId5" imgW="914400" imgH="771480" progId="Package">
                  <p:embed/>
                </p:oleObj>
              </mc:Choice>
              <mc:Fallback>
                <p:oleObj name="Packager Shell Object" showAsIcon="1" r:id="rId5" imgW="914400" imgH="771480" progId="Package">
                  <p:embed/>
                  <p:pic>
                    <p:nvPicPr>
                      <p:cNvPr id="0" name=""/>
                      <p:cNvPicPr/>
                      <p:nvPr/>
                    </p:nvPicPr>
                    <p:blipFill>
                      <a:blip r:embed="rId6"/>
                      <a:stretch>
                        <a:fillRect/>
                      </a:stretch>
                    </p:blipFill>
                    <p:spPr>
                      <a:xfrm>
                        <a:off x="4114800" y="3043238"/>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974135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0" y="0"/>
            <a:ext cx="9144000" cy="6858000"/>
          </a:xfrm>
          <a:prstGeom prst="rect">
            <a:avLst/>
          </a:prstGeom>
          <a:ln w="88900" cap="sq" cmpd="thickThin">
            <a:solidFill>
              <a:srgbClr val="000000"/>
            </a:solidFill>
            <a:prstDash val="solid"/>
            <a:miter lim="800000"/>
          </a:ln>
          <a:effectLst>
            <a:innerShdw blurRad="76200">
              <a:srgbClr val="000000"/>
            </a:innerShdw>
          </a:effectLst>
        </p:spPr>
      </p:pic>
      <p:sp>
        <p:nvSpPr>
          <p:cNvPr id="3" name="Oval 2"/>
          <p:cNvSpPr/>
          <p:nvPr/>
        </p:nvSpPr>
        <p:spPr>
          <a:xfrm>
            <a:off x="914400" y="3429000"/>
            <a:ext cx="7391400" cy="236220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bn-BD" sz="4400" b="1" u="sng" dirty="0" smtClean="0">
                <a:solidFill>
                  <a:schemeClr val="tx1"/>
                </a:solidFill>
                <a:latin typeface="NikoshBAN" pitchFamily="2" charset="0"/>
                <a:cs typeface="NikoshBAN" pitchFamily="2" charset="0"/>
              </a:rPr>
              <a:t>শোন</a:t>
            </a:r>
            <a:r>
              <a:rPr lang="bn-BD" sz="6600" b="1" u="sng" dirty="0" smtClean="0">
                <a:solidFill>
                  <a:schemeClr val="tx1"/>
                </a:solidFill>
                <a:latin typeface="NikoshBAN" pitchFamily="2" charset="0"/>
                <a:cs typeface="NikoshBAN" pitchFamily="2" charset="0"/>
              </a:rPr>
              <a:t> </a:t>
            </a:r>
            <a:r>
              <a:rPr lang="bn-BD" sz="4400" b="1" u="sng" dirty="0" smtClean="0">
                <a:solidFill>
                  <a:schemeClr val="tx1"/>
                </a:solidFill>
                <a:latin typeface="NikoshBAN" pitchFamily="2" charset="0"/>
                <a:cs typeface="NikoshBAN" pitchFamily="2" charset="0"/>
              </a:rPr>
              <a:t>একটি মুজিবরের থেকে</a:t>
            </a:r>
            <a:endParaRPr lang="en-US" sz="4400" b="1" u="sng" dirty="0" smtClean="0">
              <a:solidFill>
                <a:schemeClr val="tx1"/>
              </a:solidFill>
              <a:latin typeface="NikoshBAN" pitchFamily="2" charset="0"/>
              <a:cs typeface="NikoshBAN" pitchFamily="2" charset="0"/>
            </a:endParaRPr>
          </a:p>
          <a:p>
            <a:pPr algn="ctr"/>
            <a:r>
              <a:rPr lang="bn-BD" sz="4400" dirty="0" smtClean="0">
                <a:solidFill>
                  <a:schemeClr val="tx1"/>
                </a:solidFill>
                <a:latin typeface="NikoshBAN" pitchFamily="2" charset="0"/>
                <a:cs typeface="NikoshBAN" pitchFamily="2" charset="0"/>
              </a:rPr>
              <a:t> গৌরীপ্রসন্ন মজুমদার</a:t>
            </a:r>
            <a:endParaRPr lang="en-US" sz="6600" dirty="0">
              <a:solidFill>
                <a:schemeClr val="tx1"/>
              </a:solidFill>
              <a:latin typeface="NikoshBAN" pitchFamily="2" charset="0"/>
              <a:cs typeface="NikoshBAN" pitchFamily="2" charset="0"/>
            </a:endParaRPr>
          </a:p>
        </p:txBody>
      </p:sp>
      <p:sp>
        <p:nvSpPr>
          <p:cNvPr id="4" name="Explosion 1 3"/>
          <p:cNvSpPr/>
          <p:nvPr/>
        </p:nvSpPr>
        <p:spPr>
          <a:xfrm>
            <a:off x="1447800" y="685800"/>
            <a:ext cx="6019800" cy="2514600"/>
          </a:xfrm>
          <a:prstGeom prst="irregularSeal1">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bn-BD" sz="2800" dirty="0" smtClean="0">
                <a:solidFill>
                  <a:schemeClr val="tx1"/>
                </a:solidFill>
              </a:rPr>
              <a:t>আজকের পাঠ </a:t>
            </a:r>
            <a:endParaRPr lang="en-US" sz="2800" dirty="0">
              <a:solidFill>
                <a:schemeClr val="tx1"/>
              </a:solidFill>
            </a:endParaRPr>
          </a:p>
        </p:txBody>
      </p:sp>
    </p:spTree>
    <p:extLst>
      <p:ext uri="{BB962C8B-B14F-4D97-AF65-F5344CB8AC3E}">
        <p14:creationId xmlns:p14="http://schemas.microsoft.com/office/powerpoint/2010/main" val="242399637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0" y="0"/>
            <a:ext cx="9144000" cy="6858000"/>
          </a:xfrm>
          <a:prstGeom prst="rect">
            <a:avLst/>
          </a:prstGeom>
          <a:ln w="88900" cap="sq" cmpd="thickThin">
            <a:noFill/>
            <a:prstDash val="solid"/>
            <a:miter lim="800000"/>
          </a:ln>
          <a:effectLst>
            <a:innerShdw blurRad="76200">
              <a:srgbClr val="000000"/>
            </a:innerShdw>
          </a:effectLst>
        </p:spPr>
      </p:pic>
      <p:sp>
        <p:nvSpPr>
          <p:cNvPr id="6" name="Rectangle 5"/>
          <p:cNvSpPr/>
          <p:nvPr/>
        </p:nvSpPr>
        <p:spPr>
          <a:xfrm>
            <a:off x="609600" y="2076450"/>
            <a:ext cx="7924800" cy="8953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bn-BD" sz="4400" dirty="0" smtClean="0">
                <a:solidFill>
                  <a:schemeClr val="tx1"/>
                </a:solidFill>
                <a:latin typeface="NikoshBAN" pitchFamily="2" charset="0"/>
                <a:cs typeface="NikoshBAN" pitchFamily="2" charset="0"/>
              </a:rPr>
              <a:t>এই পাঠ শেষে শিক্ষার্থীরা...........</a:t>
            </a:r>
            <a:endParaRPr lang="en-US" sz="4400" dirty="0">
              <a:solidFill>
                <a:schemeClr val="tx1"/>
              </a:solidFill>
              <a:latin typeface="NikoshBAN" pitchFamily="2" charset="0"/>
              <a:cs typeface="NikoshBAN" pitchFamily="2" charset="0"/>
            </a:endParaRPr>
          </a:p>
        </p:txBody>
      </p:sp>
      <p:sp>
        <p:nvSpPr>
          <p:cNvPr id="9" name="Rectangle 8"/>
          <p:cNvSpPr/>
          <p:nvPr/>
        </p:nvSpPr>
        <p:spPr>
          <a:xfrm>
            <a:off x="609600" y="3657600"/>
            <a:ext cx="7924800" cy="1905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Wingdings" pitchFamily="2" charset="2"/>
              <a:buChar char="Ø"/>
            </a:pPr>
            <a:r>
              <a:rPr lang="bn-BD" sz="2800" dirty="0" smtClean="0">
                <a:solidFill>
                  <a:schemeClr val="tx1"/>
                </a:solidFill>
                <a:latin typeface="NikoshBAN" pitchFamily="2" charset="0"/>
                <a:cs typeface="NikoshBAN" pitchFamily="2" charset="0"/>
              </a:rPr>
              <a:t> </a:t>
            </a:r>
            <a:r>
              <a:rPr lang="bn-BD" sz="2800" dirty="0" smtClean="0">
                <a:solidFill>
                  <a:schemeClr val="tx1"/>
                </a:solidFill>
                <a:latin typeface="NikoshBAN" pitchFamily="2" charset="0"/>
                <a:cs typeface="NikoshBAN" pitchFamily="2" charset="0"/>
              </a:rPr>
              <a:t>কবি গৌরীপ্রসন্ন মজুমদার সম্পর্কে বলতে পারবে;</a:t>
            </a:r>
          </a:p>
          <a:p>
            <a:pPr marL="457200" indent="-457200">
              <a:buFont typeface="Wingdings" pitchFamily="2" charset="2"/>
              <a:buChar char="Ø"/>
            </a:pPr>
            <a:r>
              <a:rPr lang="bn-BD" sz="2800" dirty="0" smtClean="0">
                <a:solidFill>
                  <a:schemeClr val="tx1"/>
                </a:solidFill>
                <a:latin typeface="NikoshBAN" pitchFamily="2" charset="0"/>
                <a:cs typeface="NikoshBAN" pitchFamily="2" charset="0"/>
              </a:rPr>
              <a:t> অজানা শব্দের অর্থ শিখে তা দিয়ে বাক্য গঠন করতে </a:t>
            </a:r>
            <a:r>
              <a:rPr lang="bn-BD" sz="2800" smtClean="0">
                <a:solidFill>
                  <a:schemeClr val="tx1"/>
                </a:solidFill>
                <a:latin typeface="NikoshBAN" pitchFamily="2" charset="0"/>
                <a:cs typeface="NikoshBAN" pitchFamily="2" charset="0"/>
              </a:rPr>
              <a:t>পারবে; </a:t>
            </a:r>
            <a:endParaRPr lang="bn-BD" sz="2800" dirty="0" smtClean="0">
              <a:solidFill>
                <a:schemeClr val="tx1"/>
              </a:solidFill>
              <a:latin typeface="NikoshBAN" pitchFamily="2" charset="0"/>
              <a:cs typeface="NikoshBAN" pitchFamily="2" charset="0"/>
            </a:endParaRPr>
          </a:p>
          <a:p>
            <a:pPr marL="457200" indent="-457200">
              <a:buFont typeface="Wingdings" pitchFamily="2" charset="2"/>
              <a:buChar char="Ø"/>
            </a:pPr>
            <a:r>
              <a:rPr lang="bn-BD" sz="2800" dirty="0" smtClean="0">
                <a:solidFill>
                  <a:schemeClr val="tx1"/>
                </a:solidFill>
                <a:latin typeface="NikoshBAN" pitchFamily="2" charset="0"/>
                <a:cs typeface="NikoshBAN" pitchFamily="2" charset="0"/>
              </a:rPr>
              <a:t>কবিতাটি </a:t>
            </a:r>
            <a:r>
              <a:rPr lang="bn-BD" sz="2800" dirty="0" smtClean="0">
                <a:solidFill>
                  <a:schemeClr val="tx1"/>
                </a:solidFill>
                <a:latin typeface="NikoshBAN" pitchFamily="2" charset="0"/>
                <a:cs typeface="NikoshBAN" pitchFamily="2" charset="0"/>
              </a:rPr>
              <a:t>শুদ্ধ উচ্চারণে পড়তে পারবে;  </a:t>
            </a:r>
            <a:r>
              <a:rPr lang="bn-BD" sz="2800" dirty="0" smtClean="0">
                <a:solidFill>
                  <a:schemeClr val="tx1"/>
                </a:solidFill>
              </a:rPr>
              <a:t> </a:t>
            </a:r>
          </a:p>
          <a:p>
            <a:pPr marL="457200" indent="-457200">
              <a:buFont typeface="Wingdings" pitchFamily="2" charset="2"/>
              <a:buChar char="Ø"/>
            </a:pPr>
            <a:r>
              <a:rPr lang="bn-BD" sz="2800" dirty="0" smtClean="0">
                <a:solidFill>
                  <a:schemeClr val="tx1"/>
                </a:solidFill>
                <a:latin typeface="NikoshBAN" pitchFamily="2" charset="0"/>
                <a:cs typeface="NikoshBAN" pitchFamily="2" charset="0"/>
              </a:rPr>
              <a:t> </a:t>
            </a:r>
            <a:r>
              <a:rPr lang="bn-BD" sz="2800" dirty="0" smtClean="0">
                <a:solidFill>
                  <a:schemeClr val="tx1"/>
                </a:solidFill>
                <a:latin typeface="NikoshBAN" pitchFamily="2" charset="0"/>
                <a:cs typeface="NikoshBAN" pitchFamily="2" charset="0"/>
              </a:rPr>
              <a:t>কবিতাটির মূলবক্তব্য লিখতে পারবে। </a:t>
            </a:r>
            <a:endParaRPr lang="en-US" sz="2800" dirty="0">
              <a:solidFill>
                <a:schemeClr val="tx1"/>
              </a:solidFill>
            </a:endParaRPr>
          </a:p>
        </p:txBody>
      </p:sp>
      <p:sp>
        <p:nvSpPr>
          <p:cNvPr id="4" name="Flowchart: Alternate Process 3"/>
          <p:cNvSpPr/>
          <p:nvPr/>
        </p:nvSpPr>
        <p:spPr>
          <a:xfrm>
            <a:off x="2590800" y="914400"/>
            <a:ext cx="3581400" cy="762000"/>
          </a:xfrm>
          <a:prstGeom prst="flowChartAlternateProcess">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bn-BD" sz="4400" dirty="0" smtClean="0">
                <a:latin typeface="NikoshBAN" pitchFamily="2" charset="0"/>
                <a:cs typeface="NikoshBAN" pitchFamily="2" charset="0"/>
              </a:rPr>
              <a:t>শিখণফল </a:t>
            </a:r>
            <a:endParaRPr lang="en-US" sz="4400" dirty="0">
              <a:latin typeface="NikoshBAN" pitchFamily="2" charset="0"/>
              <a:cs typeface="NikoshBAN" pitchFamily="2" charset="0"/>
            </a:endParaRPr>
          </a:p>
        </p:txBody>
      </p:sp>
    </p:spTree>
    <p:extLst>
      <p:ext uri="{BB962C8B-B14F-4D97-AF65-F5344CB8AC3E}">
        <p14:creationId xmlns:p14="http://schemas.microsoft.com/office/powerpoint/2010/main" val="20406910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0" y="0"/>
            <a:ext cx="9144000" cy="6858000"/>
          </a:xfrm>
          <a:prstGeom prst="rect">
            <a:avLst/>
          </a:prstGeom>
          <a:ln w="88900" cap="sq" cmpd="thickThin">
            <a:noFill/>
            <a:prstDash val="solid"/>
            <a:miter lim="800000"/>
          </a:ln>
          <a:effectLst>
            <a:innerShdw blurRad="76200">
              <a:srgbClr val="000000"/>
            </a:innerShdw>
          </a:effectLst>
        </p:spPr>
      </p:pic>
      <p:grpSp>
        <p:nvGrpSpPr>
          <p:cNvPr id="5" name="Group 4"/>
          <p:cNvGrpSpPr/>
          <p:nvPr/>
        </p:nvGrpSpPr>
        <p:grpSpPr>
          <a:xfrm>
            <a:off x="609600" y="609600"/>
            <a:ext cx="7924800" cy="5410200"/>
            <a:chOff x="609600" y="609600"/>
            <a:chExt cx="7924800" cy="5410200"/>
          </a:xfrm>
        </p:grpSpPr>
        <p:sp>
          <p:nvSpPr>
            <p:cNvPr id="3" name="Rectangle 2"/>
            <p:cNvSpPr/>
            <p:nvPr/>
          </p:nvSpPr>
          <p:spPr>
            <a:xfrm>
              <a:off x="609600" y="609600"/>
              <a:ext cx="7924800" cy="381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bn-BD" sz="2800" dirty="0" smtClean="0">
                  <a:latin typeface="NikoshBAN" pitchFamily="2" charset="0"/>
                  <a:cs typeface="NikoshBAN" pitchFamily="2" charset="0"/>
                </a:rPr>
                <a:t>কবি পরিচিতি </a:t>
              </a:r>
              <a:endParaRPr lang="en-US" sz="2800" dirty="0">
                <a:latin typeface="NikoshBAN" pitchFamily="2" charset="0"/>
                <a:cs typeface="NikoshBAN" pitchFamily="2"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082040"/>
              <a:ext cx="4439920" cy="4343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Rectangle 6"/>
            <p:cNvSpPr/>
            <p:nvPr/>
          </p:nvSpPr>
          <p:spPr>
            <a:xfrm>
              <a:off x="762000" y="5486400"/>
              <a:ext cx="4495800" cy="5334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bn-BD" sz="2400" dirty="0" smtClean="0">
                  <a:latin typeface="NikoshBAN" pitchFamily="2" charset="0"/>
                  <a:cs typeface="NikoshBAN" pitchFamily="2" charset="0"/>
                </a:rPr>
                <a:t> গৌরিপ্রসন্ন মজুমদার </a:t>
              </a:r>
              <a:endParaRPr lang="en-US" sz="2400" dirty="0">
                <a:latin typeface="NikoshBAN" pitchFamily="2" charset="0"/>
                <a:cs typeface="NikoshBAN" pitchFamily="2" charset="0"/>
              </a:endParaRPr>
            </a:p>
          </p:txBody>
        </p:sp>
      </p:grpSp>
      <p:sp>
        <p:nvSpPr>
          <p:cNvPr id="4" name="Flowchart: Alternate Process 3"/>
          <p:cNvSpPr/>
          <p:nvPr/>
        </p:nvSpPr>
        <p:spPr>
          <a:xfrm>
            <a:off x="5334000" y="1066800"/>
            <a:ext cx="3200400" cy="609600"/>
          </a:xfrm>
          <a:prstGeom prst="flowChartAlternateProcess">
            <a:avLst/>
          </a:prstGeom>
        </p:spPr>
        <p:style>
          <a:lnRef idx="2">
            <a:schemeClr val="accent3"/>
          </a:lnRef>
          <a:fillRef idx="1">
            <a:schemeClr val="lt1"/>
          </a:fillRef>
          <a:effectRef idx="0">
            <a:schemeClr val="accent3"/>
          </a:effectRef>
          <a:fontRef idx="minor">
            <a:schemeClr val="dk1"/>
          </a:fontRef>
        </p:style>
        <p:txBody>
          <a:bodyPr rtlCol="0" anchor="ctr"/>
          <a:lstStyle/>
          <a:p>
            <a:r>
              <a:rPr lang="bn-BD" sz="2000" dirty="0" smtClean="0">
                <a:latin typeface="NikoshBAN" pitchFamily="2" charset="0"/>
                <a:cs typeface="NikoshBAN" pitchFamily="2" charset="0"/>
              </a:rPr>
              <a:t>জন্মঃ ১৯২৪ খ্রিঃ, পাবনা জেলায়। </a:t>
            </a:r>
            <a:endParaRPr lang="en-US" sz="2000" dirty="0">
              <a:latin typeface="NikoshBAN" pitchFamily="2" charset="0"/>
              <a:cs typeface="NikoshBAN" pitchFamily="2" charset="0"/>
            </a:endParaRPr>
          </a:p>
        </p:txBody>
      </p:sp>
      <p:sp>
        <p:nvSpPr>
          <p:cNvPr id="9" name="Flowchart: Alternate Process 8"/>
          <p:cNvSpPr/>
          <p:nvPr/>
        </p:nvSpPr>
        <p:spPr>
          <a:xfrm>
            <a:off x="5334000" y="1752600"/>
            <a:ext cx="3200400" cy="609600"/>
          </a:xfrm>
          <a:prstGeom prst="flowChartAlternateProcess">
            <a:avLst/>
          </a:prstGeom>
        </p:spPr>
        <p:style>
          <a:lnRef idx="2">
            <a:schemeClr val="accent3"/>
          </a:lnRef>
          <a:fillRef idx="1">
            <a:schemeClr val="lt1"/>
          </a:fillRef>
          <a:effectRef idx="0">
            <a:schemeClr val="accent3"/>
          </a:effectRef>
          <a:fontRef idx="minor">
            <a:schemeClr val="dk1"/>
          </a:fontRef>
        </p:style>
        <p:txBody>
          <a:bodyPr rtlCol="0" anchor="ctr"/>
          <a:lstStyle/>
          <a:p>
            <a:r>
              <a:rPr lang="bn-BD" sz="2000" dirty="0" smtClean="0">
                <a:latin typeface="NikoshBAN" pitchFamily="2" charset="0"/>
                <a:cs typeface="NikoshBAN" pitchFamily="2" charset="0"/>
              </a:rPr>
              <a:t>মৃত্যুঃ ১৯৮৬ খ্রিঃ।  </a:t>
            </a:r>
            <a:endParaRPr lang="en-US" sz="2000" dirty="0">
              <a:latin typeface="NikoshBAN" pitchFamily="2" charset="0"/>
              <a:cs typeface="NikoshBAN" pitchFamily="2" charset="0"/>
            </a:endParaRPr>
          </a:p>
        </p:txBody>
      </p:sp>
      <p:sp>
        <p:nvSpPr>
          <p:cNvPr id="10" name="Flowchart: Alternate Process 9"/>
          <p:cNvSpPr/>
          <p:nvPr/>
        </p:nvSpPr>
        <p:spPr>
          <a:xfrm>
            <a:off x="5334000" y="2438400"/>
            <a:ext cx="3200400" cy="1600200"/>
          </a:xfrm>
          <a:prstGeom prst="flowChartAlternateProcess">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bn-BD" sz="1600" b="1" u="sng" dirty="0" smtClean="0">
                <a:latin typeface="NikoshBAN" pitchFamily="2" charset="0"/>
                <a:cs typeface="NikoshBAN" pitchFamily="2" charset="0"/>
              </a:rPr>
              <a:t>তাঁর লেখা উল্লেখযোগ্য গানঃ </a:t>
            </a:r>
            <a:r>
              <a:rPr lang="bn-BD" sz="1600" dirty="0" smtClean="0">
                <a:latin typeface="NikoshBAN" pitchFamily="2" charset="0"/>
                <a:cs typeface="NikoshBAN" pitchFamily="2" charset="0"/>
              </a:rPr>
              <a:t>কফি হাউসের সেই আড্ডাটা, শোন একটি মুজিবরের থেকে, আমরা সবাই বাঙালি, মাগো ভাবনা কেন, পথের ক্লান্তি ভুলে। যাহা ১৯৭১ সালের মুক্তি যুদ্ধের সময় এ দেশের স্বাধীনতাকামী মানুষকে অন্তহীন প্রেরণা যুগিয়েছিল। </a:t>
            </a:r>
            <a:endParaRPr lang="en-US" sz="1600" dirty="0">
              <a:latin typeface="NikoshBAN" pitchFamily="2" charset="0"/>
              <a:cs typeface="NikoshBAN" pitchFamily="2" charset="0"/>
            </a:endParaRPr>
          </a:p>
        </p:txBody>
      </p:sp>
      <p:sp>
        <p:nvSpPr>
          <p:cNvPr id="11" name="Flowchart: Alternate Process 10"/>
          <p:cNvSpPr/>
          <p:nvPr/>
        </p:nvSpPr>
        <p:spPr>
          <a:xfrm>
            <a:off x="5334000" y="4114800"/>
            <a:ext cx="3200400" cy="1600200"/>
          </a:xfrm>
          <a:prstGeom prst="flowChartAlternateProcess">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bn-BD" sz="1600" b="1" u="sng" dirty="0" smtClean="0">
                <a:latin typeface="NikoshBAN" pitchFamily="2" charset="0"/>
                <a:cs typeface="NikoshBAN" pitchFamily="2" charset="0"/>
              </a:rPr>
              <a:t>সম্মাননা পদকঃ  </a:t>
            </a:r>
            <a:r>
              <a:rPr lang="bn-BD" sz="1600" dirty="0" smtClean="0">
                <a:latin typeface="NikoshBAN" pitchFamily="2" charset="0"/>
                <a:cs typeface="NikoshBAN" pitchFamily="2" charset="0"/>
              </a:rPr>
              <a:t>১৯৭২ সালে বঙ্গবন্ধুর আমন্ত্রনে তিনি রাষ্ট্রীয় অতিথি হিসেবে বাংলাদেশে এসেছিলেন। মুক্তিযুদ্ধে অসামান্য অবদানের স্বীকৃতি</a:t>
            </a:r>
            <a:r>
              <a:rPr lang="en-US" sz="1600" dirty="0" smtClean="0">
                <a:latin typeface="NikoshBAN" pitchFamily="2" charset="0"/>
                <a:cs typeface="NikoshBAN" pitchFamily="2" charset="0"/>
              </a:rPr>
              <a:t> </a:t>
            </a:r>
            <a:r>
              <a:rPr lang="bn-BD" sz="1600" dirty="0" smtClean="0">
                <a:latin typeface="NikoshBAN" pitchFamily="2" charset="0"/>
                <a:cs typeface="NikoshBAN" pitchFamily="2" charset="0"/>
              </a:rPr>
              <a:t>স্বরূপ বাংলাদেশ সরকারের পক্ষ থেকে মুক্তিযুদ্ধ মৈত্রী সম্মাননা জানানো হয় ২০১২ সালে।  </a:t>
            </a:r>
            <a:endParaRPr lang="en-US" sz="1600" dirty="0">
              <a:latin typeface="NikoshBAN" pitchFamily="2" charset="0"/>
              <a:cs typeface="NikoshBAN" pitchFamily="2" charset="0"/>
            </a:endParaRPr>
          </a:p>
        </p:txBody>
      </p:sp>
    </p:spTree>
    <p:extLst>
      <p:ext uri="{BB962C8B-B14F-4D97-AF65-F5344CB8AC3E}">
        <p14:creationId xmlns:p14="http://schemas.microsoft.com/office/powerpoint/2010/main" val="38691712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0" y="0"/>
            <a:ext cx="9144000" cy="6858000"/>
          </a:xfrm>
          <a:prstGeom prst="rect">
            <a:avLst/>
          </a:prstGeom>
          <a:ln w="88900" cap="sq" cmpd="thickThin">
            <a:noFill/>
            <a:prstDash val="solid"/>
            <a:miter lim="800000"/>
          </a:ln>
          <a:effectLst>
            <a:innerShdw blurRad="76200">
              <a:srgbClr val="000000"/>
            </a:innerShdw>
          </a:effectLst>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7179"/>
          <a:stretch/>
        </p:blipFill>
        <p:spPr>
          <a:xfrm>
            <a:off x="609600" y="1447800"/>
            <a:ext cx="7848600" cy="4724400"/>
          </a:xfrm>
          <a:prstGeom prst="rect">
            <a:avLst/>
          </a:prstGeom>
        </p:spPr>
      </p:pic>
      <p:sp>
        <p:nvSpPr>
          <p:cNvPr id="6" name="Rectangle 5"/>
          <p:cNvSpPr/>
          <p:nvPr/>
        </p:nvSpPr>
        <p:spPr>
          <a:xfrm>
            <a:off x="609600" y="609600"/>
            <a:ext cx="7848600" cy="838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bn-BD" sz="4800" dirty="0" smtClean="0">
                <a:solidFill>
                  <a:schemeClr val="tx1"/>
                </a:solidFill>
                <a:latin typeface="NikoshBAN" pitchFamily="2" charset="0"/>
                <a:cs typeface="NikoshBAN" pitchFamily="2" charset="0"/>
              </a:rPr>
              <a:t>আদর্শ পাঠ </a:t>
            </a:r>
            <a:endParaRPr lang="en-US" sz="4800" dirty="0">
              <a:solidFill>
                <a:schemeClr val="tx1"/>
              </a:solidFill>
              <a:latin typeface="NikoshBAN" pitchFamily="2" charset="0"/>
              <a:cs typeface="NikoshBAN" pitchFamily="2" charset="0"/>
            </a:endParaRPr>
          </a:p>
        </p:txBody>
      </p:sp>
    </p:spTree>
    <p:extLst>
      <p:ext uri="{BB962C8B-B14F-4D97-AF65-F5344CB8AC3E}">
        <p14:creationId xmlns:p14="http://schemas.microsoft.com/office/powerpoint/2010/main" val="367358509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367</TotalTime>
  <Words>674</Words>
  <Application>Microsoft Office PowerPoint</Application>
  <PresentationFormat>On-screen Show (4:3)</PresentationFormat>
  <Paragraphs>122</Paragraphs>
  <Slides>22</Slides>
  <Notes>22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4" baseType="lpstr">
      <vt:lpstr>Angles</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HAFIZ</dc:creator>
  <cp:lastModifiedBy>HAFIZ</cp:lastModifiedBy>
  <cp:revision>183</cp:revision>
  <dcterms:created xsi:type="dcterms:W3CDTF">2006-08-16T00:00:00Z</dcterms:created>
  <dcterms:modified xsi:type="dcterms:W3CDTF">2018-05-14T17:17:27Z</dcterms:modified>
</cp:coreProperties>
</file>